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75" r:id="rId4"/>
  </p:sldMasterIdLst>
  <p:notesMasterIdLst>
    <p:notesMasterId r:id="rId53"/>
  </p:notesMasterIdLst>
  <p:handoutMasterIdLst>
    <p:handoutMasterId r:id="rId54"/>
  </p:handoutMasterIdLst>
  <p:sldIdLst>
    <p:sldId id="256" r:id="rId5"/>
    <p:sldId id="307" r:id="rId6"/>
    <p:sldId id="352" r:id="rId7"/>
    <p:sldId id="288" r:id="rId8"/>
    <p:sldId id="279" r:id="rId9"/>
    <p:sldId id="281" r:id="rId10"/>
    <p:sldId id="282" r:id="rId11"/>
    <p:sldId id="310" r:id="rId12"/>
    <p:sldId id="285" r:id="rId13"/>
    <p:sldId id="287" r:id="rId14"/>
    <p:sldId id="302" r:id="rId15"/>
    <p:sldId id="305" r:id="rId16"/>
    <p:sldId id="306" r:id="rId17"/>
    <p:sldId id="303" r:id="rId18"/>
    <p:sldId id="296" r:id="rId19"/>
    <p:sldId id="309" r:id="rId20"/>
    <p:sldId id="353" r:id="rId21"/>
    <p:sldId id="297" r:id="rId22"/>
    <p:sldId id="298" r:id="rId23"/>
    <p:sldId id="378" r:id="rId24"/>
    <p:sldId id="299" r:id="rId25"/>
    <p:sldId id="300" r:id="rId26"/>
    <p:sldId id="301"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49" r:id="rId52"/>
  </p:sldIdLst>
  <p:sldSz cx="9144000" cy="6858000" type="screen4x3"/>
  <p:notesSz cx="7053263"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28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16" autoAdjust="0"/>
    <p:restoredTop sz="76640" autoAdjust="0"/>
  </p:normalViewPr>
  <p:slideViewPr>
    <p:cSldViewPr>
      <p:cViewPr varScale="1">
        <p:scale>
          <a:sx n="84" d="100"/>
          <a:sy n="84" d="100"/>
        </p:scale>
        <p:origin x="96" y="162"/>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952"/>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685A4-2B75-4E26-86E1-CBE2AD7542D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85C7B8B-5967-47FE-A991-9188C7255BD7}">
      <dgm:prSet phldrT="[Text]" custT="1"/>
      <dgm:spPr/>
      <dgm:t>
        <a:bodyPr/>
        <a:lstStyle/>
        <a:p>
          <a:r>
            <a:rPr lang="en-US" sz="2000" b="1" dirty="0" smtClean="0">
              <a:solidFill>
                <a:schemeClr val="bg1"/>
              </a:solidFill>
            </a:rPr>
            <a:t>Administrative/</a:t>
          </a:r>
        </a:p>
        <a:p>
          <a:r>
            <a:rPr lang="en-US" sz="2000" b="1" dirty="0" smtClean="0">
              <a:solidFill>
                <a:schemeClr val="bg1"/>
              </a:solidFill>
            </a:rPr>
            <a:t>Regulatory</a:t>
          </a:r>
          <a:endParaRPr lang="en-US" sz="2000" b="1" dirty="0">
            <a:solidFill>
              <a:schemeClr val="bg1"/>
            </a:solidFill>
          </a:endParaRPr>
        </a:p>
      </dgm:t>
    </dgm:pt>
    <dgm:pt modelId="{F3DB4A3B-0DC8-4E08-81AF-9E07BDA45991}" type="parTrans" cxnId="{711806C8-5461-4EA0-A4EB-78B17B9CFED1}">
      <dgm:prSet/>
      <dgm:spPr/>
      <dgm:t>
        <a:bodyPr/>
        <a:lstStyle/>
        <a:p>
          <a:endParaRPr lang="en-US"/>
        </a:p>
      </dgm:t>
    </dgm:pt>
    <dgm:pt modelId="{3770A427-9226-44A0-8930-A0A7E6C9CBB8}" type="sibTrans" cxnId="{711806C8-5461-4EA0-A4EB-78B17B9CFED1}">
      <dgm:prSet/>
      <dgm:spPr/>
      <dgm:t>
        <a:bodyPr/>
        <a:lstStyle/>
        <a:p>
          <a:endParaRPr lang="en-US"/>
        </a:p>
      </dgm:t>
    </dgm:pt>
    <dgm:pt modelId="{2A6D3683-9EDC-401F-8631-2EC71AABFBD9}">
      <dgm:prSet phldrT="[Text]" custT="1"/>
      <dgm:spPr/>
      <dgm:t>
        <a:bodyPr/>
        <a:lstStyle/>
        <a:p>
          <a:r>
            <a:rPr lang="en-US" sz="1800" dirty="0" smtClean="0"/>
            <a:t>Locator Information</a:t>
          </a:r>
          <a:endParaRPr lang="en-US" sz="1800" dirty="0"/>
        </a:p>
      </dgm:t>
    </dgm:pt>
    <dgm:pt modelId="{A6A8EE30-BD14-4017-A6A9-C918D054BF4C}" type="parTrans" cxnId="{FB258FF9-C8D3-4633-A2F8-2E4E46247F91}">
      <dgm:prSet/>
      <dgm:spPr/>
      <dgm:t>
        <a:bodyPr/>
        <a:lstStyle/>
        <a:p>
          <a:endParaRPr lang="en-US"/>
        </a:p>
      </dgm:t>
    </dgm:pt>
    <dgm:pt modelId="{89BEB8CF-70FE-4E7A-ABAE-9D2DDCCCC6C5}" type="sibTrans" cxnId="{FB258FF9-C8D3-4633-A2F8-2E4E46247F91}">
      <dgm:prSet/>
      <dgm:spPr/>
      <dgm:t>
        <a:bodyPr/>
        <a:lstStyle/>
        <a:p>
          <a:endParaRPr lang="en-US"/>
        </a:p>
      </dgm:t>
    </dgm:pt>
    <dgm:pt modelId="{D393C024-717E-45A9-883E-4C9423F40EA9}">
      <dgm:prSet phldrT="[Text]" custT="1"/>
      <dgm:spPr/>
      <dgm:t>
        <a:bodyPr/>
        <a:lstStyle/>
        <a:p>
          <a:r>
            <a:rPr lang="en-US" sz="1800" dirty="0" smtClean="0"/>
            <a:t>Reimbursement</a:t>
          </a:r>
          <a:endParaRPr lang="en-US" sz="1800" dirty="0"/>
        </a:p>
      </dgm:t>
    </dgm:pt>
    <dgm:pt modelId="{13A0622F-AED2-4506-9853-DCF5FAD4BCC6}" type="parTrans" cxnId="{C8B3C94E-65F3-4117-A5EF-C1F50FA791A9}">
      <dgm:prSet/>
      <dgm:spPr/>
      <dgm:t>
        <a:bodyPr/>
        <a:lstStyle/>
        <a:p>
          <a:endParaRPr lang="en-US"/>
        </a:p>
      </dgm:t>
    </dgm:pt>
    <dgm:pt modelId="{80607449-802B-4DD8-BBF4-FD5BB92FDB88}" type="sibTrans" cxnId="{C8B3C94E-65F3-4117-A5EF-C1F50FA791A9}">
      <dgm:prSet/>
      <dgm:spPr/>
      <dgm:t>
        <a:bodyPr/>
        <a:lstStyle/>
        <a:p>
          <a:endParaRPr lang="en-US"/>
        </a:p>
      </dgm:t>
    </dgm:pt>
    <dgm:pt modelId="{A78C70EB-71D3-40C0-91DA-339D585F174E}">
      <dgm:prSet phldrT="[Text]" custT="1"/>
      <dgm:spPr/>
      <dgm:t>
        <a:bodyPr/>
        <a:lstStyle/>
        <a:p>
          <a:r>
            <a:rPr lang="en-US" sz="1600" dirty="0" smtClean="0"/>
            <a:t>Protocol Requirement</a:t>
          </a:r>
          <a:r>
            <a:rPr lang="en-US" sz="1600" dirty="0" smtClean="0">
              <a:solidFill>
                <a:schemeClr val="tx1"/>
              </a:solidFill>
            </a:rPr>
            <a:t>s</a:t>
          </a:r>
          <a:r>
            <a:rPr lang="en-US" sz="1600" dirty="0" smtClean="0"/>
            <a:t> counseling*</a:t>
          </a:r>
          <a:endParaRPr lang="en-US" sz="1600" dirty="0"/>
        </a:p>
      </dgm:t>
    </dgm:pt>
    <dgm:pt modelId="{8DFB9F65-F310-47C1-BABB-A9C2D4D81CF7}" type="parTrans" cxnId="{91757296-A57A-4AD5-9AF4-FE4EAC161C0E}">
      <dgm:prSet/>
      <dgm:spPr/>
      <dgm:t>
        <a:bodyPr/>
        <a:lstStyle/>
        <a:p>
          <a:endParaRPr lang="en-US"/>
        </a:p>
      </dgm:t>
    </dgm:pt>
    <dgm:pt modelId="{2E295C49-56F5-408C-83D1-0F0F56B2E038}" type="sibTrans" cxnId="{91757296-A57A-4AD5-9AF4-FE4EAC161C0E}">
      <dgm:prSet/>
      <dgm:spPr/>
      <dgm:t>
        <a:bodyPr/>
        <a:lstStyle/>
        <a:p>
          <a:endParaRPr lang="en-US"/>
        </a:p>
      </dgm:t>
    </dgm:pt>
    <dgm:pt modelId="{BE3DD58C-1583-40CB-8575-0A252E790E5D}">
      <dgm:prSet custT="1"/>
      <dgm:spPr/>
      <dgm:t>
        <a:bodyPr/>
        <a:lstStyle/>
        <a:p>
          <a:r>
            <a:rPr lang="en-US" sz="1800" dirty="0" smtClean="0"/>
            <a:t>Update/Record AE</a:t>
          </a:r>
          <a:endParaRPr lang="en-US" sz="1800" dirty="0"/>
        </a:p>
      </dgm:t>
    </dgm:pt>
    <dgm:pt modelId="{D08CA83D-EA7D-44CF-B6D3-D6F9F41B8475}" type="parTrans" cxnId="{A28942F9-DF77-4349-AB66-2691C38035FE}">
      <dgm:prSet/>
      <dgm:spPr/>
      <dgm:t>
        <a:bodyPr/>
        <a:lstStyle/>
        <a:p>
          <a:endParaRPr lang="en-US"/>
        </a:p>
      </dgm:t>
    </dgm:pt>
    <dgm:pt modelId="{FD083D98-3142-4EC4-BD25-6EAC3B3908AC}" type="sibTrans" cxnId="{A28942F9-DF77-4349-AB66-2691C38035FE}">
      <dgm:prSet/>
      <dgm:spPr/>
      <dgm:t>
        <a:bodyPr/>
        <a:lstStyle/>
        <a:p>
          <a:endParaRPr lang="en-US"/>
        </a:p>
      </dgm:t>
    </dgm:pt>
    <dgm:pt modelId="{196C18FD-E674-493B-934A-C33A859A8CF2}">
      <dgm:prSet custT="1"/>
      <dgm:spPr/>
      <dgm:t>
        <a:bodyPr/>
        <a:lstStyle/>
        <a:p>
          <a:r>
            <a:rPr lang="en-US" sz="1800" dirty="0" smtClean="0"/>
            <a:t>Schedule/verify next visit*</a:t>
          </a:r>
        </a:p>
      </dgm:t>
    </dgm:pt>
    <dgm:pt modelId="{B8AB9FAE-5259-4303-A2A3-75A3F92807BB}" type="parTrans" cxnId="{32032816-F660-43E8-B583-F5A5B043D332}">
      <dgm:prSet/>
      <dgm:spPr/>
      <dgm:t>
        <a:bodyPr/>
        <a:lstStyle/>
        <a:p>
          <a:endParaRPr lang="en-US"/>
        </a:p>
      </dgm:t>
    </dgm:pt>
    <dgm:pt modelId="{6B979BB9-C064-4FCC-98A3-E192B8499085}" type="sibTrans" cxnId="{32032816-F660-43E8-B583-F5A5B043D332}">
      <dgm:prSet/>
      <dgm:spPr/>
      <dgm:t>
        <a:bodyPr/>
        <a:lstStyle/>
        <a:p>
          <a:endParaRPr lang="en-US"/>
        </a:p>
      </dgm:t>
    </dgm:pt>
    <dgm:pt modelId="{37DD0692-E5A0-4B9F-9942-3E9047941D7F}">
      <dgm:prSet phldrT="[Text]" custT="1"/>
      <dgm:spPr/>
      <dgm:t>
        <a:bodyPr/>
        <a:lstStyle/>
        <a:p>
          <a:r>
            <a:rPr lang="en-US" sz="2400" b="1" dirty="0" smtClean="0">
              <a:solidFill>
                <a:schemeClr val="bg1"/>
              </a:solidFill>
            </a:rPr>
            <a:t>Clinical</a:t>
          </a:r>
          <a:endParaRPr lang="en-US" sz="2400" b="1" dirty="0">
            <a:solidFill>
              <a:schemeClr val="bg1"/>
            </a:solidFill>
          </a:endParaRPr>
        </a:p>
      </dgm:t>
    </dgm:pt>
    <dgm:pt modelId="{2E9C9A57-658D-4500-8245-0CEF80FCDC0D}" type="parTrans" cxnId="{83D70F87-8247-466A-9A9A-F18B4A3C8AA2}">
      <dgm:prSet/>
      <dgm:spPr/>
      <dgm:t>
        <a:bodyPr/>
        <a:lstStyle/>
        <a:p>
          <a:endParaRPr lang="en-US"/>
        </a:p>
      </dgm:t>
    </dgm:pt>
    <dgm:pt modelId="{61E3100C-6271-4ADB-BAC9-1FE10A9DCE7C}" type="sibTrans" cxnId="{83D70F87-8247-466A-9A9A-F18B4A3C8AA2}">
      <dgm:prSet/>
      <dgm:spPr/>
      <dgm:t>
        <a:bodyPr/>
        <a:lstStyle/>
        <a:p>
          <a:endParaRPr lang="en-US"/>
        </a:p>
      </dgm:t>
    </dgm:pt>
    <dgm:pt modelId="{F9ABC376-2C86-45D9-9573-443D1E961759}">
      <dgm:prSet phldrT="[Text]"/>
      <dgm:spPr/>
      <dgm:t>
        <a:bodyPr/>
        <a:lstStyle/>
        <a:p>
          <a:r>
            <a:rPr lang="en-US" dirty="0" smtClean="0"/>
            <a:t>Medical and Menstrual History</a:t>
          </a:r>
          <a:endParaRPr lang="en-US" dirty="0"/>
        </a:p>
      </dgm:t>
    </dgm:pt>
    <dgm:pt modelId="{D1E204EC-04D5-4FCE-81EC-8C6874FC89E7}" type="parTrans" cxnId="{306DB0B5-5D10-441F-9D02-931881AD43A7}">
      <dgm:prSet/>
      <dgm:spPr/>
      <dgm:t>
        <a:bodyPr/>
        <a:lstStyle/>
        <a:p>
          <a:endParaRPr lang="en-US"/>
        </a:p>
      </dgm:t>
    </dgm:pt>
    <dgm:pt modelId="{13FB5F70-7EEA-45D3-80A2-79AEF2DBA289}" type="sibTrans" cxnId="{306DB0B5-5D10-441F-9D02-931881AD43A7}">
      <dgm:prSet/>
      <dgm:spPr/>
      <dgm:t>
        <a:bodyPr/>
        <a:lstStyle/>
        <a:p>
          <a:endParaRPr lang="en-US"/>
        </a:p>
      </dgm:t>
    </dgm:pt>
    <dgm:pt modelId="{7BB16119-2A2C-4A30-B87F-7758656EC2DF}">
      <dgm:prSet phldrT="[Text]"/>
      <dgm:spPr/>
      <dgm:t>
        <a:bodyPr/>
        <a:lstStyle/>
        <a:p>
          <a:r>
            <a:rPr lang="en-US" dirty="0" err="1" smtClean="0"/>
            <a:t>ConMeds</a:t>
          </a:r>
          <a:endParaRPr lang="en-US" dirty="0"/>
        </a:p>
      </dgm:t>
    </dgm:pt>
    <dgm:pt modelId="{4992A413-5896-4518-B5AD-92B11213AFF5}" type="parTrans" cxnId="{37EC91FA-1661-41B5-AC25-7FDE72FCBDA1}">
      <dgm:prSet/>
      <dgm:spPr/>
      <dgm:t>
        <a:bodyPr/>
        <a:lstStyle/>
        <a:p>
          <a:endParaRPr lang="en-US"/>
        </a:p>
      </dgm:t>
    </dgm:pt>
    <dgm:pt modelId="{924BFC5C-F7B0-418D-B277-FC8371D4A43D}" type="sibTrans" cxnId="{37EC91FA-1661-41B5-AC25-7FDE72FCBDA1}">
      <dgm:prSet/>
      <dgm:spPr/>
      <dgm:t>
        <a:bodyPr/>
        <a:lstStyle/>
        <a:p>
          <a:endParaRPr lang="en-US"/>
        </a:p>
      </dgm:t>
    </dgm:pt>
    <dgm:pt modelId="{E18655C0-9B4D-476E-B2AD-0AF04475AE53}">
      <dgm:prSet/>
      <dgm:spPr/>
      <dgm:t>
        <a:bodyPr/>
        <a:lstStyle/>
        <a:p>
          <a:r>
            <a:rPr lang="en-US" dirty="0" smtClean="0"/>
            <a:t>Physical and Pelvic examination</a:t>
          </a:r>
          <a:endParaRPr lang="en-US" dirty="0"/>
        </a:p>
      </dgm:t>
    </dgm:pt>
    <dgm:pt modelId="{2EE1ACE6-7018-41FD-8E7C-51D7C98F0204}" type="parTrans" cxnId="{21770831-5BD4-4DD3-87D2-1767694D8CB1}">
      <dgm:prSet/>
      <dgm:spPr/>
      <dgm:t>
        <a:bodyPr/>
        <a:lstStyle/>
        <a:p>
          <a:endParaRPr lang="en-US"/>
        </a:p>
      </dgm:t>
    </dgm:pt>
    <dgm:pt modelId="{FB100BD1-B839-4284-B82A-7F9ED2221846}" type="sibTrans" cxnId="{21770831-5BD4-4DD3-87D2-1767694D8CB1}">
      <dgm:prSet/>
      <dgm:spPr/>
      <dgm:t>
        <a:bodyPr/>
        <a:lstStyle/>
        <a:p>
          <a:endParaRPr lang="en-US"/>
        </a:p>
      </dgm:t>
    </dgm:pt>
    <dgm:pt modelId="{1B6E74F6-FD4B-4059-BF6D-39F889B71130}">
      <dgm:prSet/>
      <dgm:spPr/>
      <dgm:t>
        <a:bodyPr/>
        <a:lstStyle/>
        <a:p>
          <a:r>
            <a:rPr lang="en-US" dirty="0" smtClean="0"/>
            <a:t>Provide test results</a:t>
          </a:r>
          <a:endParaRPr lang="en-US" dirty="0"/>
        </a:p>
      </dgm:t>
    </dgm:pt>
    <dgm:pt modelId="{01E94C52-AB44-43D6-9FFE-0819EC5DF725}" type="parTrans" cxnId="{545338CC-0BDA-429F-A4B9-962C3BF086C9}">
      <dgm:prSet/>
      <dgm:spPr/>
      <dgm:t>
        <a:bodyPr/>
        <a:lstStyle/>
        <a:p>
          <a:endParaRPr lang="en-US"/>
        </a:p>
      </dgm:t>
    </dgm:pt>
    <dgm:pt modelId="{7E9CA794-2B17-4152-B926-2C6B8471D955}" type="sibTrans" cxnId="{545338CC-0BDA-429F-A4B9-962C3BF086C9}">
      <dgm:prSet/>
      <dgm:spPr/>
      <dgm:t>
        <a:bodyPr/>
        <a:lstStyle/>
        <a:p>
          <a:endParaRPr lang="en-US"/>
        </a:p>
      </dgm:t>
    </dgm:pt>
    <dgm:pt modelId="{56DA3F0D-A6A4-4FDE-B085-51E544DE9F24}">
      <dgm:prSet custT="1"/>
      <dgm:spPr/>
      <dgm:t>
        <a:bodyPr/>
        <a:lstStyle/>
        <a:p>
          <a:r>
            <a:rPr lang="en-US" sz="2400" b="1" dirty="0" smtClean="0">
              <a:solidFill>
                <a:schemeClr val="bg1"/>
              </a:solidFill>
            </a:rPr>
            <a:t>Lab</a:t>
          </a:r>
          <a:endParaRPr lang="en-US" sz="2400" b="1" dirty="0">
            <a:solidFill>
              <a:schemeClr val="bg1"/>
            </a:solidFill>
          </a:endParaRPr>
        </a:p>
      </dgm:t>
    </dgm:pt>
    <dgm:pt modelId="{F3C5BC79-FCA9-483B-B4EE-A3EA3B0D3D56}" type="parTrans" cxnId="{993476BD-E629-4689-92F7-4EF0136A5162}">
      <dgm:prSet/>
      <dgm:spPr/>
      <dgm:t>
        <a:bodyPr/>
        <a:lstStyle/>
        <a:p>
          <a:endParaRPr lang="en-US"/>
        </a:p>
      </dgm:t>
    </dgm:pt>
    <dgm:pt modelId="{3036371E-F4F2-4D0A-96DC-EBEADB6AD038}" type="sibTrans" cxnId="{993476BD-E629-4689-92F7-4EF0136A5162}">
      <dgm:prSet/>
      <dgm:spPr/>
      <dgm:t>
        <a:bodyPr/>
        <a:lstStyle/>
        <a:p>
          <a:endParaRPr lang="en-US"/>
        </a:p>
      </dgm:t>
    </dgm:pt>
    <dgm:pt modelId="{1705E06B-1183-4741-9085-52AE590975D4}">
      <dgm:prSet/>
      <dgm:spPr/>
      <dgm:t>
        <a:bodyPr/>
        <a:lstStyle/>
        <a:p>
          <a:r>
            <a:rPr lang="en-US" dirty="0" smtClean="0"/>
            <a:t>PK Blood</a:t>
          </a:r>
          <a:endParaRPr lang="en-US" dirty="0"/>
        </a:p>
      </dgm:t>
    </dgm:pt>
    <dgm:pt modelId="{0349168F-E474-479C-9CDA-E17423A1033B}" type="parTrans" cxnId="{A8A29163-15B5-4E5F-95B5-D0D633D72E80}">
      <dgm:prSet/>
      <dgm:spPr/>
      <dgm:t>
        <a:bodyPr/>
        <a:lstStyle/>
        <a:p>
          <a:endParaRPr lang="en-US"/>
        </a:p>
      </dgm:t>
    </dgm:pt>
    <dgm:pt modelId="{4199F20D-F887-402E-BAA5-191079EBFB0A}" type="sibTrans" cxnId="{A8A29163-15B5-4E5F-95B5-D0D633D72E80}">
      <dgm:prSet/>
      <dgm:spPr/>
      <dgm:t>
        <a:bodyPr/>
        <a:lstStyle/>
        <a:p>
          <a:endParaRPr lang="en-US"/>
        </a:p>
      </dgm:t>
    </dgm:pt>
    <dgm:pt modelId="{CA16557B-DD06-47F5-A78B-8A0E79F8704B}">
      <dgm:prSet/>
      <dgm:spPr/>
      <dgm:t>
        <a:bodyPr/>
        <a:lstStyle/>
        <a:p>
          <a:r>
            <a:rPr lang="en-US" dirty="0" smtClean="0"/>
            <a:t>PK Vaginal Fluid</a:t>
          </a:r>
          <a:endParaRPr lang="en-US" dirty="0"/>
        </a:p>
      </dgm:t>
    </dgm:pt>
    <dgm:pt modelId="{881BC76C-A838-4DCE-90CD-34C5C2250D15}" type="parTrans" cxnId="{E8A94813-BC27-44CF-B484-A243A13D6A28}">
      <dgm:prSet/>
      <dgm:spPr/>
      <dgm:t>
        <a:bodyPr/>
        <a:lstStyle/>
        <a:p>
          <a:endParaRPr lang="en-US"/>
        </a:p>
      </dgm:t>
    </dgm:pt>
    <dgm:pt modelId="{43901429-B3BE-4C00-887A-C4BF2FB244ED}" type="sibTrans" cxnId="{E8A94813-BC27-44CF-B484-A243A13D6A28}">
      <dgm:prSet/>
      <dgm:spPr/>
      <dgm:t>
        <a:bodyPr/>
        <a:lstStyle/>
        <a:p>
          <a:endParaRPr lang="en-US"/>
        </a:p>
      </dgm:t>
    </dgm:pt>
    <dgm:pt modelId="{C4631B0A-805B-41C8-9E16-12ACCE7194CB}">
      <dgm:prSet phldrT="[Text]" custT="1"/>
      <dgm:spPr/>
      <dgm:t>
        <a:bodyPr/>
        <a:lstStyle/>
        <a:p>
          <a:r>
            <a:rPr lang="en-US" sz="2000" b="1" dirty="0" smtClean="0">
              <a:solidFill>
                <a:schemeClr val="bg1"/>
              </a:solidFill>
            </a:rPr>
            <a:t>Behavioral</a:t>
          </a:r>
          <a:endParaRPr lang="en-US" sz="2000" b="1" dirty="0">
            <a:solidFill>
              <a:schemeClr val="bg1"/>
            </a:solidFill>
          </a:endParaRPr>
        </a:p>
      </dgm:t>
    </dgm:pt>
    <dgm:pt modelId="{C5744F58-899D-4E0E-AF76-06D5C7C4186C}" type="sibTrans" cxnId="{2A69C5D1-5ED6-415A-9BFA-D78FF9225686}">
      <dgm:prSet/>
      <dgm:spPr/>
      <dgm:t>
        <a:bodyPr/>
        <a:lstStyle/>
        <a:p>
          <a:endParaRPr lang="en-US"/>
        </a:p>
      </dgm:t>
    </dgm:pt>
    <dgm:pt modelId="{659E1A24-F6A0-40FD-BAC2-9329C6B79262}" type="parTrans" cxnId="{2A69C5D1-5ED6-415A-9BFA-D78FF9225686}">
      <dgm:prSet/>
      <dgm:spPr/>
      <dgm:t>
        <a:bodyPr/>
        <a:lstStyle/>
        <a:p>
          <a:endParaRPr lang="en-US"/>
        </a:p>
      </dgm:t>
    </dgm:pt>
    <dgm:pt modelId="{DF736A60-C6B1-41E3-ACA7-02590B516F09}" type="pres">
      <dgm:prSet presAssocID="{706685A4-2B75-4E26-86E1-CBE2AD7542D0}" presName="diagram" presStyleCnt="0">
        <dgm:presLayoutVars>
          <dgm:chPref val="1"/>
          <dgm:dir/>
          <dgm:animOne val="branch"/>
          <dgm:animLvl val="lvl"/>
          <dgm:resizeHandles/>
        </dgm:presLayoutVars>
      </dgm:prSet>
      <dgm:spPr/>
      <dgm:t>
        <a:bodyPr/>
        <a:lstStyle/>
        <a:p>
          <a:endParaRPr lang="en-US"/>
        </a:p>
      </dgm:t>
    </dgm:pt>
    <dgm:pt modelId="{26F40858-5AA4-40A9-85ED-37C9A4D3D003}" type="pres">
      <dgm:prSet presAssocID="{785C7B8B-5967-47FE-A991-9188C7255BD7}" presName="root" presStyleCnt="0"/>
      <dgm:spPr/>
    </dgm:pt>
    <dgm:pt modelId="{1BE7F366-1D1B-4E19-B1D1-58874A7FB092}" type="pres">
      <dgm:prSet presAssocID="{785C7B8B-5967-47FE-A991-9188C7255BD7}" presName="rootComposite" presStyleCnt="0"/>
      <dgm:spPr/>
    </dgm:pt>
    <dgm:pt modelId="{81F50387-A8E0-4976-9C56-F9F6E43FB260}" type="pres">
      <dgm:prSet presAssocID="{785C7B8B-5967-47FE-A991-9188C7255BD7}" presName="rootText" presStyleLbl="node1" presStyleIdx="0" presStyleCnt="4" custScaleX="169817" custScaleY="117719" custLinFactX="-81715" custLinFactNeighborX="-100000" custLinFactNeighborY="9064"/>
      <dgm:spPr/>
      <dgm:t>
        <a:bodyPr/>
        <a:lstStyle/>
        <a:p>
          <a:endParaRPr lang="en-US"/>
        </a:p>
      </dgm:t>
    </dgm:pt>
    <dgm:pt modelId="{2309F31E-D21B-4C08-BE20-8BBF3F32D891}" type="pres">
      <dgm:prSet presAssocID="{785C7B8B-5967-47FE-A991-9188C7255BD7}" presName="rootConnector" presStyleLbl="node1" presStyleIdx="0" presStyleCnt="4"/>
      <dgm:spPr/>
      <dgm:t>
        <a:bodyPr/>
        <a:lstStyle/>
        <a:p>
          <a:endParaRPr lang="en-US"/>
        </a:p>
      </dgm:t>
    </dgm:pt>
    <dgm:pt modelId="{3EDB38D0-CCA8-4C65-9A45-14C98D105C8F}" type="pres">
      <dgm:prSet presAssocID="{785C7B8B-5967-47FE-A991-9188C7255BD7}" presName="childShape" presStyleCnt="0"/>
      <dgm:spPr/>
    </dgm:pt>
    <dgm:pt modelId="{1BCACB7B-8101-4641-A5CB-48136AF4634F}" type="pres">
      <dgm:prSet presAssocID="{A6A8EE30-BD14-4017-A6A9-C918D054BF4C}" presName="Name13" presStyleLbl="parChTrans1D2" presStyleIdx="0" presStyleCnt="11"/>
      <dgm:spPr/>
      <dgm:t>
        <a:bodyPr/>
        <a:lstStyle/>
        <a:p>
          <a:endParaRPr lang="en-US"/>
        </a:p>
      </dgm:t>
    </dgm:pt>
    <dgm:pt modelId="{E3FE3FBE-A004-41B7-88F3-37AC1CFAA32B}" type="pres">
      <dgm:prSet presAssocID="{2A6D3683-9EDC-401F-8631-2EC71AABFBD9}" presName="childText" presStyleLbl="bgAcc1" presStyleIdx="0" presStyleCnt="11" custScaleX="177525" custLinFactNeighborX="-25470" custLinFactNeighborY="21143">
        <dgm:presLayoutVars>
          <dgm:bulletEnabled val="1"/>
        </dgm:presLayoutVars>
      </dgm:prSet>
      <dgm:spPr/>
      <dgm:t>
        <a:bodyPr/>
        <a:lstStyle/>
        <a:p>
          <a:endParaRPr lang="en-US"/>
        </a:p>
      </dgm:t>
    </dgm:pt>
    <dgm:pt modelId="{C974665A-BD1D-4966-850E-06742A1430AA}" type="pres">
      <dgm:prSet presAssocID="{13A0622F-AED2-4506-9853-DCF5FAD4BCC6}" presName="Name13" presStyleLbl="parChTrans1D2" presStyleIdx="1" presStyleCnt="11"/>
      <dgm:spPr/>
      <dgm:t>
        <a:bodyPr/>
        <a:lstStyle/>
        <a:p>
          <a:endParaRPr lang="en-US"/>
        </a:p>
      </dgm:t>
    </dgm:pt>
    <dgm:pt modelId="{0486EA37-9626-40A4-AFF1-3DCCEB46CAF7}" type="pres">
      <dgm:prSet presAssocID="{D393C024-717E-45A9-883E-4C9423F40EA9}" presName="childText" presStyleLbl="bgAcc1" presStyleIdx="1" presStyleCnt="11" custScaleX="177525" custLinFactNeighborX="-25470" custLinFactNeighborY="13585">
        <dgm:presLayoutVars>
          <dgm:bulletEnabled val="1"/>
        </dgm:presLayoutVars>
      </dgm:prSet>
      <dgm:spPr/>
      <dgm:t>
        <a:bodyPr/>
        <a:lstStyle/>
        <a:p>
          <a:endParaRPr lang="en-US"/>
        </a:p>
      </dgm:t>
    </dgm:pt>
    <dgm:pt modelId="{8F6031D0-3E10-4A33-8EAD-EC6F9813C646}" type="pres">
      <dgm:prSet presAssocID="{D08CA83D-EA7D-44CF-B6D3-D6F9F41B8475}" presName="Name13" presStyleLbl="parChTrans1D2" presStyleIdx="2" presStyleCnt="11"/>
      <dgm:spPr/>
      <dgm:t>
        <a:bodyPr/>
        <a:lstStyle/>
        <a:p>
          <a:endParaRPr lang="en-US"/>
        </a:p>
      </dgm:t>
    </dgm:pt>
    <dgm:pt modelId="{481155FA-84AA-406D-BDE8-ABE866227ECC}" type="pres">
      <dgm:prSet presAssocID="{BE3DD58C-1583-40CB-8575-0A252E790E5D}" presName="childText" presStyleLbl="bgAcc1" presStyleIdx="2" presStyleCnt="11" custScaleX="177525" custLinFactNeighborX="-25470" custLinFactNeighborY="6935">
        <dgm:presLayoutVars>
          <dgm:bulletEnabled val="1"/>
        </dgm:presLayoutVars>
      </dgm:prSet>
      <dgm:spPr/>
      <dgm:t>
        <a:bodyPr/>
        <a:lstStyle/>
        <a:p>
          <a:endParaRPr lang="en-US"/>
        </a:p>
      </dgm:t>
    </dgm:pt>
    <dgm:pt modelId="{023B4985-DBE9-4E36-BD06-6CE14C9C8F1F}" type="pres">
      <dgm:prSet presAssocID="{B8AB9FAE-5259-4303-A2A3-75A3F92807BB}" presName="Name13" presStyleLbl="parChTrans1D2" presStyleIdx="3" presStyleCnt="11"/>
      <dgm:spPr/>
      <dgm:t>
        <a:bodyPr/>
        <a:lstStyle/>
        <a:p>
          <a:endParaRPr lang="en-US"/>
        </a:p>
      </dgm:t>
    </dgm:pt>
    <dgm:pt modelId="{5D5C240B-84BA-45D5-96D1-3D9969BE7A35}" type="pres">
      <dgm:prSet presAssocID="{196C18FD-E674-493B-934A-C33A859A8CF2}" presName="childText" presStyleLbl="bgAcc1" presStyleIdx="3" presStyleCnt="11" custScaleX="177525" custLinFactNeighborX="-25470" custLinFactNeighborY="427">
        <dgm:presLayoutVars>
          <dgm:bulletEnabled val="1"/>
        </dgm:presLayoutVars>
      </dgm:prSet>
      <dgm:spPr/>
      <dgm:t>
        <a:bodyPr/>
        <a:lstStyle/>
        <a:p>
          <a:endParaRPr lang="en-US"/>
        </a:p>
      </dgm:t>
    </dgm:pt>
    <dgm:pt modelId="{926AD833-C162-4F66-BAFA-0DC7DFBE51F6}" type="pres">
      <dgm:prSet presAssocID="{C4631B0A-805B-41C8-9E16-12ACCE7194CB}" presName="root" presStyleCnt="0"/>
      <dgm:spPr/>
    </dgm:pt>
    <dgm:pt modelId="{D0B0FAAA-70BD-49BC-A48D-EDCD7760A346}" type="pres">
      <dgm:prSet presAssocID="{C4631B0A-805B-41C8-9E16-12ACCE7194CB}" presName="rootComposite" presStyleCnt="0"/>
      <dgm:spPr/>
    </dgm:pt>
    <dgm:pt modelId="{55E99E6D-5E9A-4A70-9383-9E439B182500}" type="pres">
      <dgm:prSet presAssocID="{C4631B0A-805B-41C8-9E16-12ACCE7194CB}" presName="rootText" presStyleLbl="node1" presStyleIdx="1" presStyleCnt="4" custScaleX="111774" custLinFactNeighborX="-26888" custLinFactNeighborY="9064"/>
      <dgm:spPr/>
      <dgm:t>
        <a:bodyPr/>
        <a:lstStyle/>
        <a:p>
          <a:endParaRPr lang="en-US"/>
        </a:p>
      </dgm:t>
    </dgm:pt>
    <dgm:pt modelId="{DC170BB7-FB1E-419A-AF6A-0F1F9E3A2D5B}" type="pres">
      <dgm:prSet presAssocID="{C4631B0A-805B-41C8-9E16-12ACCE7194CB}" presName="rootConnector" presStyleLbl="node1" presStyleIdx="1" presStyleCnt="4"/>
      <dgm:spPr/>
      <dgm:t>
        <a:bodyPr/>
        <a:lstStyle/>
        <a:p>
          <a:endParaRPr lang="en-US"/>
        </a:p>
      </dgm:t>
    </dgm:pt>
    <dgm:pt modelId="{4BC6E617-DA12-48FE-B3A8-7E1FB9961945}" type="pres">
      <dgm:prSet presAssocID="{C4631B0A-805B-41C8-9E16-12ACCE7194CB}" presName="childShape" presStyleCnt="0"/>
      <dgm:spPr/>
    </dgm:pt>
    <dgm:pt modelId="{0BE8E81E-F0AC-4F35-968A-E954C6A07258}" type="pres">
      <dgm:prSet presAssocID="{8DFB9F65-F310-47C1-BABB-A9C2D4D81CF7}" presName="Name13" presStyleLbl="parChTrans1D2" presStyleIdx="4" presStyleCnt="11"/>
      <dgm:spPr/>
      <dgm:t>
        <a:bodyPr/>
        <a:lstStyle/>
        <a:p>
          <a:endParaRPr lang="en-US"/>
        </a:p>
      </dgm:t>
    </dgm:pt>
    <dgm:pt modelId="{A2126493-9D67-406B-8934-B73167006AB7}" type="pres">
      <dgm:prSet presAssocID="{A78C70EB-71D3-40C0-91DA-339D585F174E}" presName="childText" presStyleLbl="bgAcc1" presStyleIdx="4" presStyleCnt="11" custScaleX="151168" custScaleY="211436" custLinFactNeighborX="-44517" custLinFactNeighborY="9064">
        <dgm:presLayoutVars>
          <dgm:bulletEnabled val="1"/>
        </dgm:presLayoutVars>
      </dgm:prSet>
      <dgm:spPr/>
      <dgm:t>
        <a:bodyPr/>
        <a:lstStyle/>
        <a:p>
          <a:endParaRPr lang="en-US"/>
        </a:p>
      </dgm:t>
    </dgm:pt>
    <dgm:pt modelId="{6338F0F6-FDF9-4B68-9882-C24B629DDA3E}" type="pres">
      <dgm:prSet presAssocID="{37DD0692-E5A0-4B9F-9942-3E9047941D7F}" presName="root" presStyleCnt="0"/>
      <dgm:spPr/>
    </dgm:pt>
    <dgm:pt modelId="{C090FA6C-33EC-452A-93A5-B671D0B14266}" type="pres">
      <dgm:prSet presAssocID="{37DD0692-E5A0-4B9F-9942-3E9047941D7F}" presName="rootComposite" presStyleCnt="0"/>
      <dgm:spPr/>
    </dgm:pt>
    <dgm:pt modelId="{E26DE1F9-B687-43C5-BC9D-38A24AF69095}" type="pres">
      <dgm:prSet presAssocID="{37DD0692-E5A0-4B9F-9942-3E9047941D7F}" presName="rootText" presStyleLbl="node1" presStyleIdx="2" presStyleCnt="4" custScaleX="111311" custLinFactNeighborX="-23769" custLinFactNeighborY="8924"/>
      <dgm:spPr/>
      <dgm:t>
        <a:bodyPr/>
        <a:lstStyle/>
        <a:p>
          <a:endParaRPr lang="en-US"/>
        </a:p>
      </dgm:t>
    </dgm:pt>
    <dgm:pt modelId="{2E64197E-8504-4D5B-AE0A-F980BEB564C8}" type="pres">
      <dgm:prSet presAssocID="{37DD0692-E5A0-4B9F-9942-3E9047941D7F}" presName="rootConnector" presStyleLbl="node1" presStyleIdx="2" presStyleCnt="4"/>
      <dgm:spPr/>
      <dgm:t>
        <a:bodyPr/>
        <a:lstStyle/>
        <a:p>
          <a:endParaRPr lang="en-US"/>
        </a:p>
      </dgm:t>
    </dgm:pt>
    <dgm:pt modelId="{2B4FDCF8-6D2F-4A3C-B304-581B6B34EE5A}" type="pres">
      <dgm:prSet presAssocID="{37DD0692-E5A0-4B9F-9942-3E9047941D7F}" presName="childShape" presStyleCnt="0"/>
      <dgm:spPr/>
    </dgm:pt>
    <dgm:pt modelId="{AF9D3A34-E43F-428B-986F-05D47758B765}" type="pres">
      <dgm:prSet presAssocID="{D1E204EC-04D5-4FCE-81EC-8C6874FC89E7}" presName="Name13" presStyleLbl="parChTrans1D2" presStyleIdx="5" presStyleCnt="11"/>
      <dgm:spPr/>
      <dgm:t>
        <a:bodyPr/>
        <a:lstStyle/>
        <a:p>
          <a:endParaRPr lang="en-US"/>
        </a:p>
      </dgm:t>
    </dgm:pt>
    <dgm:pt modelId="{7D162CA2-8B8D-4FB1-9D44-FD7CBDA742AF}" type="pres">
      <dgm:prSet presAssocID="{F9ABC376-2C86-45D9-9573-443D1E961759}" presName="childText" presStyleLbl="bgAcc1" presStyleIdx="5" presStyleCnt="11" custScaleX="266287" custLinFactNeighborX="-34106" custLinFactNeighborY="20235">
        <dgm:presLayoutVars>
          <dgm:bulletEnabled val="1"/>
        </dgm:presLayoutVars>
      </dgm:prSet>
      <dgm:spPr/>
      <dgm:t>
        <a:bodyPr/>
        <a:lstStyle/>
        <a:p>
          <a:endParaRPr lang="en-US"/>
        </a:p>
      </dgm:t>
    </dgm:pt>
    <dgm:pt modelId="{0D7E0911-B866-4056-A321-6614E0B75EF2}" type="pres">
      <dgm:prSet presAssocID="{4992A413-5896-4518-B5AD-92B11213AFF5}" presName="Name13" presStyleLbl="parChTrans1D2" presStyleIdx="6" presStyleCnt="11"/>
      <dgm:spPr/>
      <dgm:t>
        <a:bodyPr/>
        <a:lstStyle/>
        <a:p>
          <a:endParaRPr lang="en-US"/>
        </a:p>
      </dgm:t>
    </dgm:pt>
    <dgm:pt modelId="{6A78D7DE-FBAC-4E9B-B66A-BA037C5F0778}" type="pres">
      <dgm:prSet presAssocID="{7BB16119-2A2C-4A30-B87F-7758656EC2DF}" presName="childText" presStyleLbl="bgAcc1" presStyleIdx="6" presStyleCnt="11" custScaleX="266287" custLinFactNeighborX="-34106" custLinFactNeighborY="13585">
        <dgm:presLayoutVars>
          <dgm:bulletEnabled val="1"/>
        </dgm:presLayoutVars>
      </dgm:prSet>
      <dgm:spPr/>
      <dgm:t>
        <a:bodyPr/>
        <a:lstStyle/>
        <a:p>
          <a:endParaRPr lang="en-US"/>
        </a:p>
      </dgm:t>
    </dgm:pt>
    <dgm:pt modelId="{556AE2A1-8685-4995-9D02-0697DBE55729}" type="pres">
      <dgm:prSet presAssocID="{2EE1ACE6-7018-41FD-8E7C-51D7C98F0204}" presName="Name13" presStyleLbl="parChTrans1D2" presStyleIdx="7" presStyleCnt="11"/>
      <dgm:spPr/>
      <dgm:t>
        <a:bodyPr/>
        <a:lstStyle/>
        <a:p>
          <a:endParaRPr lang="en-US"/>
        </a:p>
      </dgm:t>
    </dgm:pt>
    <dgm:pt modelId="{A6C76D65-DF49-46C3-AC25-EF62748B1DAC}" type="pres">
      <dgm:prSet presAssocID="{E18655C0-9B4D-476E-B2AD-0AF04475AE53}" presName="childText" presStyleLbl="bgAcc1" presStyleIdx="7" presStyleCnt="11" custScaleX="266287" custLinFactNeighborX="-34106" custLinFactNeighborY="6935">
        <dgm:presLayoutVars>
          <dgm:bulletEnabled val="1"/>
        </dgm:presLayoutVars>
      </dgm:prSet>
      <dgm:spPr/>
      <dgm:t>
        <a:bodyPr/>
        <a:lstStyle/>
        <a:p>
          <a:endParaRPr lang="en-US"/>
        </a:p>
      </dgm:t>
    </dgm:pt>
    <dgm:pt modelId="{1BE39F0F-E3AF-41C0-8042-A0229D634412}" type="pres">
      <dgm:prSet presAssocID="{01E94C52-AB44-43D6-9FFE-0819EC5DF725}" presName="Name13" presStyleLbl="parChTrans1D2" presStyleIdx="8" presStyleCnt="11"/>
      <dgm:spPr/>
      <dgm:t>
        <a:bodyPr/>
        <a:lstStyle/>
        <a:p>
          <a:endParaRPr lang="en-US"/>
        </a:p>
      </dgm:t>
    </dgm:pt>
    <dgm:pt modelId="{06A6D70F-B15E-4DA4-929F-E53A5E29A4F9}" type="pres">
      <dgm:prSet presAssocID="{1B6E74F6-FD4B-4059-BF6D-39F889B71130}" presName="childText" presStyleLbl="bgAcc1" presStyleIdx="8" presStyleCnt="11" custScaleX="266287" custLinFactNeighborX="-34106" custLinFactNeighborY="5693">
        <dgm:presLayoutVars>
          <dgm:bulletEnabled val="1"/>
        </dgm:presLayoutVars>
      </dgm:prSet>
      <dgm:spPr/>
      <dgm:t>
        <a:bodyPr/>
        <a:lstStyle/>
        <a:p>
          <a:endParaRPr lang="en-US"/>
        </a:p>
      </dgm:t>
    </dgm:pt>
    <dgm:pt modelId="{CFF67275-FE89-492E-BB5D-24906A34ADCE}" type="pres">
      <dgm:prSet presAssocID="{56DA3F0D-A6A4-4FDE-B085-51E544DE9F24}" presName="root" presStyleCnt="0"/>
      <dgm:spPr/>
    </dgm:pt>
    <dgm:pt modelId="{593496F9-BA51-4AD0-ADBE-5BB04C6BD4FE}" type="pres">
      <dgm:prSet presAssocID="{56DA3F0D-A6A4-4FDE-B085-51E544DE9F24}" presName="rootComposite" presStyleCnt="0"/>
      <dgm:spPr/>
    </dgm:pt>
    <dgm:pt modelId="{9401C49F-FF4F-406F-8C43-5AF40798C055}" type="pres">
      <dgm:prSet presAssocID="{56DA3F0D-A6A4-4FDE-B085-51E544DE9F24}" presName="rootText" presStyleLbl="node1" presStyleIdx="3" presStyleCnt="4" custLinFactNeighborX="-20362" custLinFactNeighborY="8924"/>
      <dgm:spPr/>
      <dgm:t>
        <a:bodyPr/>
        <a:lstStyle/>
        <a:p>
          <a:endParaRPr lang="en-US"/>
        </a:p>
      </dgm:t>
    </dgm:pt>
    <dgm:pt modelId="{2D130C40-A46E-4C3A-BB4A-6BBBCB6EFD7C}" type="pres">
      <dgm:prSet presAssocID="{56DA3F0D-A6A4-4FDE-B085-51E544DE9F24}" presName="rootConnector" presStyleLbl="node1" presStyleIdx="3" presStyleCnt="4"/>
      <dgm:spPr/>
      <dgm:t>
        <a:bodyPr/>
        <a:lstStyle/>
        <a:p>
          <a:endParaRPr lang="en-US"/>
        </a:p>
      </dgm:t>
    </dgm:pt>
    <dgm:pt modelId="{0B9A1FF2-D414-4D80-8544-90E90D308F51}" type="pres">
      <dgm:prSet presAssocID="{56DA3F0D-A6A4-4FDE-B085-51E544DE9F24}" presName="childShape" presStyleCnt="0"/>
      <dgm:spPr/>
    </dgm:pt>
    <dgm:pt modelId="{E00B4D22-5B2A-480B-A32A-2BB15CD3C6CB}" type="pres">
      <dgm:prSet presAssocID="{0349168F-E474-479C-9CDA-E17423A1033B}" presName="Name13" presStyleLbl="parChTrans1D2" presStyleIdx="9" presStyleCnt="11"/>
      <dgm:spPr/>
      <dgm:t>
        <a:bodyPr/>
        <a:lstStyle/>
        <a:p>
          <a:endParaRPr lang="en-US"/>
        </a:p>
      </dgm:t>
    </dgm:pt>
    <dgm:pt modelId="{82CFA64D-0FB8-4F7D-8E86-881B9A2BEE53}" type="pres">
      <dgm:prSet presAssocID="{1705E06B-1183-4741-9085-52AE590975D4}" presName="childText" presStyleLbl="bgAcc1" presStyleIdx="9" presStyleCnt="11" custLinFactNeighborX="-21576" custLinFactNeighborY="24471">
        <dgm:presLayoutVars>
          <dgm:bulletEnabled val="1"/>
        </dgm:presLayoutVars>
      </dgm:prSet>
      <dgm:spPr/>
      <dgm:t>
        <a:bodyPr/>
        <a:lstStyle/>
        <a:p>
          <a:endParaRPr lang="en-US"/>
        </a:p>
      </dgm:t>
    </dgm:pt>
    <dgm:pt modelId="{FE3D819F-DBD9-4DF6-B19F-BFCCB771CE7A}" type="pres">
      <dgm:prSet presAssocID="{881BC76C-A838-4DCE-90CD-34C5C2250D15}" presName="Name13" presStyleLbl="parChTrans1D2" presStyleIdx="10" presStyleCnt="11"/>
      <dgm:spPr/>
      <dgm:t>
        <a:bodyPr/>
        <a:lstStyle/>
        <a:p>
          <a:endParaRPr lang="en-US"/>
        </a:p>
      </dgm:t>
    </dgm:pt>
    <dgm:pt modelId="{1A3613FA-1AE2-4F1C-B0EB-01F253E2AF02}" type="pres">
      <dgm:prSet presAssocID="{CA16557B-DD06-47F5-A78B-8A0E79F8704B}" presName="childText" presStyleLbl="bgAcc1" presStyleIdx="10" presStyleCnt="11" custLinFactNeighborX="-21576" custLinFactNeighborY="24471">
        <dgm:presLayoutVars>
          <dgm:bulletEnabled val="1"/>
        </dgm:presLayoutVars>
      </dgm:prSet>
      <dgm:spPr/>
      <dgm:t>
        <a:bodyPr/>
        <a:lstStyle/>
        <a:p>
          <a:endParaRPr lang="en-US"/>
        </a:p>
      </dgm:t>
    </dgm:pt>
  </dgm:ptLst>
  <dgm:cxnLst>
    <dgm:cxn modelId="{21770831-5BD4-4DD3-87D2-1767694D8CB1}" srcId="{37DD0692-E5A0-4B9F-9942-3E9047941D7F}" destId="{E18655C0-9B4D-476E-B2AD-0AF04475AE53}" srcOrd="2" destOrd="0" parTransId="{2EE1ACE6-7018-41FD-8E7C-51D7C98F0204}" sibTransId="{FB100BD1-B839-4284-B82A-7F9ED2221846}"/>
    <dgm:cxn modelId="{ABE12987-AB40-4954-9850-EC1D8D6C3FA0}" type="presOf" srcId="{B8AB9FAE-5259-4303-A2A3-75A3F92807BB}" destId="{023B4985-DBE9-4E36-BD06-6CE14C9C8F1F}" srcOrd="0" destOrd="0" presId="urn:microsoft.com/office/officeart/2005/8/layout/hierarchy3"/>
    <dgm:cxn modelId="{22983CAD-D4C9-419E-977D-4FFE521FAF72}" type="presOf" srcId="{E18655C0-9B4D-476E-B2AD-0AF04475AE53}" destId="{A6C76D65-DF49-46C3-AC25-EF62748B1DAC}" srcOrd="0" destOrd="0" presId="urn:microsoft.com/office/officeart/2005/8/layout/hierarchy3"/>
    <dgm:cxn modelId="{88B9512B-90CF-4FD6-9D64-BF3843FA047E}" type="presOf" srcId="{881BC76C-A838-4DCE-90CD-34C5C2250D15}" destId="{FE3D819F-DBD9-4DF6-B19F-BFCCB771CE7A}" srcOrd="0" destOrd="0" presId="urn:microsoft.com/office/officeart/2005/8/layout/hierarchy3"/>
    <dgm:cxn modelId="{1AE5DDF7-E441-42EE-A1CD-F00D7104EA3F}" type="presOf" srcId="{D393C024-717E-45A9-883E-4C9423F40EA9}" destId="{0486EA37-9626-40A4-AFF1-3DCCEB46CAF7}" srcOrd="0" destOrd="0" presId="urn:microsoft.com/office/officeart/2005/8/layout/hierarchy3"/>
    <dgm:cxn modelId="{C09DB0B6-7AB3-429B-80FD-4282A996FD40}" type="presOf" srcId="{196C18FD-E674-493B-934A-C33A859A8CF2}" destId="{5D5C240B-84BA-45D5-96D1-3D9969BE7A35}" srcOrd="0" destOrd="0" presId="urn:microsoft.com/office/officeart/2005/8/layout/hierarchy3"/>
    <dgm:cxn modelId="{FD94B8CD-6978-4458-B1C5-E3EBCD85464D}" type="presOf" srcId="{13A0622F-AED2-4506-9853-DCF5FAD4BCC6}" destId="{C974665A-BD1D-4966-850E-06742A1430AA}" srcOrd="0" destOrd="0" presId="urn:microsoft.com/office/officeart/2005/8/layout/hierarchy3"/>
    <dgm:cxn modelId="{E34649EA-F8F8-45B7-90D6-EBC7EEDEF71E}" type="presOf" srcId="{8DFB9F65-F310-47C1-BABB-A9C2D4D81CF7}" destId="{0BE8E81E-F0AC-4F35-968A-E954C6A07258}" srcOrd="0" destOrd="0" presId="urn:microsoft.com/office/officeart/2005/8/layout/hierarchy3"/>
    <dgm:cxn modelId="{993476BD-E629-4689-92F7-4EF0136A5162}" srcId="{706685A4-2B75-4E26-86E1-CBE2AD7542D0}" destId="{56DA3F0D-A6A4-4FDE-B085-51E544DE9F24}" srcOrd="3" destOrd="0" parTransId="{F3C5BC79-FCA9-483B-B4EE-A3EA3B0D3D56}" sibTransId="{3036371E-F4F2-4D0A-96DC-EBEADB6AD038}"/>
    <dgm:cxn modelId="{F9DF3E7F-6C7A-472D-828D-CD3355E0A476}" type="presOf" srcId="{0349168F-E474-479C-9CDA-E17423A1033B}" destId="{E00B4D22-5B2A-480B-A32A-2BB15CD3C6CB}" srcOrd="0" destOrd="0" presId="urn:microsoft.com/office/officeart/2005/8/layout/hierarchy3"/>
    <dgm:cxn modelId="{711806C8-5461-4EA0-A4EB-78B17B9CFED1}" srcId="{706685A4-2B75-4E26-86E1-CBE2AD7542D0}" destId="{785C7B8B-5967-47FE-A991-9188C7255BD7}" srcOrd="0" destOrd="0" parTransId="{F3DB4A3B-0DC8-4E08-81AF-9E07BDA45991}" sibTransId="{3770A427-9226-44A0-8930-A0A7E6C9CBB8}"/>
    <dgm:cxn modelId="{4CBE52AB-80C1-408E-8B02-FF42DA97AF9F}" type="presOf" srcId="{785C7B8B-5967-47FE-A991-9188C7255BD7}" destId="{81F50387-A8E0-4976-9C56-F9F6E43FB260}" srcOrd="0" destOrd="0" presId="urn:microsoft.com/office/officeart/2005/8/layout/hierarchy3"/>
    <dgm:cxn modelId="{CF5A53D2-2234-429E-A4CA-7F3D6C8F6D3D}" type="presOf" srcId="{C4631B0A-805B-41C8-9E16-12ACCE7194CB}" destId="{55E99E6D-5E9A-4A70-9383-9E439B182500}" srcOrd="0" destOrd="0" presId="urn:microsoft.com/office/officeart/2005/8/layout/hierarchy3"/>
    <dgm:cxn modelId="{3AAB2565-2BA6-44F6-8409-0ACC00A7A9F0}" type="presOf" srcId="{37DD0692-E5A0-4B9F-9942-3E9047941D7F}" destId="{E26DE1F9-B687-43C5-BC9D-38A24AF69095}" srcOrd="0" destOrd="0" presId="urn:microsoft.com/office/officeart/2005/8/layout/hierarchy3"/>
    <dgm:cxn modelId="{A28942F9-DF77-4349-AB66-2691C38035FE}" srcId="{785C7B8B-5967-47FE-A991-9188C7255BD7}" destId="{BE3DD58C-1583-40CB-8575-0A252E790E5D}" srcOrd="2" destOrd="0" parTransId="{D08CA83D-EA7D-44CF-B6D3-D6F9F41B8475}" sibTransId="{FD083D98-3142-4EC4-BD25-6EAC3B3908AC}"/>
    <dgm:cxn modelId="{239EFC93-5B8A-4CE8-9EB8-2AA95F2F59D3}" type="presOf" srcId="{F9ABC376-2C86-45D9-9573-443D1E961759}" destId="{7D162CA2-8B8D-4FB1-9D44-FD7CBDA742AF}" srcOrd="0" destOrd="0" presId="urn:microsoft.com/office/officeart/2005/8/layout/hierarchy3"/>
    <dgm:cxn modelId="{306DB0B5-5D10-441F-9D02-931881AD43A7}" srcId="{37DD0692-E5A0-4B9F-9942-3E9047941D7F}" destId="{F9ABC376-2C86-45D9-9573-443D1E961759}" srcOrd="0" destOrd="0" parTransId="{D1E204EC-04D5-4FCE-81EC-8C6874FC89E7}" sibTransId="{13FB5F70-7EEA-45D3-80A2-79AEF2DBA289}"/>
    <dgm:cxn modelId="{83D70F87-8247-466A-9A9A-F18B4A3C8AA2}" srcId="{706685A4-2B75-4E26-86E1-CBE2AD7542D0}" destId="{37DD0692-E5A0-4B9F-9942-3E9047941D7F}" srcOrd="2" destOrd="0" parTransId="{2E9C9A57-658D-4500-8245-0CEF80FCDC0D}" sibTransId="{61E3100C-6271-4ADB-BAC9-1FE10A9DCE7C}"/>
    <dgm:cxn modelId="{2AD5AFDE-D4B7-4FBC-B132-4AFA2739D50C}" type="presOf" srcId="{56DA3F0D-A6A4-4FDE-B085-51E544DE9F24}" destId="{9401C49F-FF4F-406F-8C43-5AF40798C055}" srcOrd="0" destOrd="0" presId="urn:microsoft.com/office/officeart/2005/8/layout/hierarchy3"/>
    <dgm:cxn modelId="{37EC91FA-1661-41B5-AC25-7FDE72FCBDA1}" srcId="{37DD0692-E5A0-4B9F-9942-3E9047941D7F}" destId="{7BB16119-2A2C-4A30-B87F-7758656EC2DF}" srcOrd="1" destOrd="0" parTransId="{4992A413-5896-4518-B5AD-92B11213AFF5}" sibTransId="{924BFC5C-F7B0-418D-B277-FC8371D4A43D}"/>
    <dgm:cxn modelId="{2A69C5D1-5ED6-415A-9BFA-D78FF9225686}" srcId="{706685A4-2B75-4E26-86E1-CBE2AD7542D0}" destId="{C4631B0A-805B-41C8-9E16-12ACCE7194CB}" srcOrd="1" destOrd="0" parTransId="{659E1A24-F6A0-40FD-BAC2-9329C6B79262}" sibTransId="{C5744F58-899D-4E0E-AF76-06D5C7C4186C}"/>
    <dgm:cxn modelId="{E459761D-EF35-4DEE-B5E4-000682DD0F34}" type="presOf" srcId="{A78C70EB-71D3-40C0-91DA-339D585F174E}" destId="{A2126493-9D67-406B-8934-B73167006AB7}" srcOrd="0" destOrd="0" presId="urn:microsoft.com/office/officeart/2005/8/layout/hierarchy3"/>
    <dgm:cxn modelId="{60CBBCB4-1A02-4C11-A40B-18CB261C11BB}" type="presOf" srcId="{7BB16119-2A2C-4A30-B87F-7758656EC2DF}" destId="{6A78D7DE-FBAC-4E9B-B66A-BA037C5F0778}" srcOrd="0" destOrd="0" presId="urn:microsoft.com/office/officeart/2005/8/layout/hierarchy3"/>
    <dgm:cxn modelId="{19F1603A-FDF2-481D-A9E3-523ACE918406}" type="presOf" srcId="{01E94C52-AB44-43D6-9FFE-0819EC5DF725}" destId="{1BE39F0F-E3AF-41C0-8042-A0229D634412}" srcOrd="0" destOrd="0" presId="urn:microsoft.com/office/officeart/2005/8/layout/hierarchy3"/>
    <dgm:cxn modelId="{E32B07AF-38F6-4126-8D75-397586C7147D}" type="presOf" srcId="{37DD0692-E5A0-4B9F-9942-3E9047941D7F}" destId="{2E64197E-8504-4D5B-AE0A-F980BEB564C8}" srcOrd="1" destOrd="0" presId="urn:microsoft.com/office/officeart/2005/8/layout/hierarchy3"/>
    <dgm:cxn modelId="{00E1F723-0550-4C01-B308-DFEDD636CD16}" type="presOf" srcId="{4992A413-5896-4518-B5AD-92B11213AFF5}" destId="{0D7E0911-B866-4056-A321-6614E0B75EF2}" srcOrd="0" destOrd="0" presId="urn:microsoft.com/office/officeart/2005/8/layout/hierarchy3"/>
    <dgm:cxn modelId="{3331D298-3C43-47CC-82C0-B904556C5032}" type="presOf" srcId="{A6A8EE30-BD14-4017-A6A9-C918D054BF4C}" destId="{1BCACB7B-8101-4641-A5CB-48136AF4634F}" srcOrd="0" destOrd="0" presId="urn:microsoft.com/office/officeart/2005/8/layout/hierarchy3"/>
    <dgm:cxn modelId="{1DD6B9E0-44D4-478E-A69D-B3C509C1352E}" type="presOf" srcId="{1B6E74F6-FD4B-4059-BF6D-39F889B71130}" destId="{06A6D70F-B15E-4DA4-929F-E53A5E29A4F9}" srcOrd="0" destOrd="0" presId="urn:microsoft.com/office/officeart/2005/8/layout/hierarchy3"/>
    <dgm:cxn modelId="{88C209CB-28B6-4A22-A497-497769708207}" type="presOf" srcId="{56DA3F0D-A6A4-4FDE-B085-51E544DE9F24}" destId="{2D130C40-A46E-4C3A-BB4A-6BBBCB6EFD7C}" srcOrd="1" destOrd="0" presId="urn:microsoft.com/office/officeart/2005/8/layout/hierarchy3"/>
    <dgm:cxn modelId="{91757296-A57A-4AD5-9AF4-FE4EAC161C0E}" srcId="{C4631B0A-805B-41C8-9E16-12ACCE7194CB}" destId="{A78C70EB-71D3-40C0-91DA-339D585F174E}" srcOrd="0" destOrd="0" parTransId="{8DFB9F65-F310-47C1-BABB-A9C2D4D81CF7}" sibTransId="{2E295C49-56F5-408C-83D1-0F0F56B2E038}"/>
    <dgm:cxn modelId="{2DF03CD2-5EC3-498D-8CE3-60A3BC4EF504}" type="presOf" srcId="{D1E204EC-04D5-4FCE-81EC-8C6874FC89E7}" destId="{AF9D3A34-E43F-428B-986F-05D47758B765}" srcOrd="0" destOrd="0" presId="urn:microsoft.com/office/officeart/2005/8/layout/hierarchy3"/>
    <dgm:cxn modelId="{4BFE11B6-AAF3-4D56-889F-0AED49A5925F}" type="presOf" srcId="{785C7B8B-5967-47FE-A991-9188C7255BD7}" destId="{2309F31E-D21B-4C08-BE20-8BBF3F32D891}" srcOrd="1" destOrd="0" presId="urn:microsoft.com/office/officeart/2005/8/layout/hierarchy3"/>
    <dgm:cxn modelId="{FB258FF9-C8D3-4633-A2F8-2E4E46247F91}" srcId="{785C7B8B-5967-47FE-A991-9188C7255BD7}" destId="{2A6D3683-9EDC-401F-8631-2EC71AABFBD9}" srcOrd="0" destOrd="0" parTransId="{A6A8EE30-BD14-4017-A6A9-C918D054BF4C}" sibTransId="{89BEB8CF-70FE-4E7A-ABAE-9D2DDCCCC6C5}"/>
    <dgm:cxn modelId="{A8A29163-15B5-4E5F-95B5-D0D633D72E80}" srcId="{56DA3F0D-A6A4-4FDE-B085-51E544DE9F24}" destId="{1705E06B-1183-4741-9085-52AE590975D4}" srcOrd="0" destOrd="0" parTransId="{0349168F-E474-479C-9CDA-E17423A1033B}" sibTransId="{4199F20D-F887-402E-BAA5-191079EBFB0A}"/>
    <dgm:cxn modelId="{9EAFAFD5-16B4-4A02-BC67-0B397BCE3AB4}" type="presOf" srcId="{1705E06B-1183-4741-9085-52AE590975D4}" destId="{82CFA64D-0FB8-4F7D-8E86-881B9A2BEE53}" srcOrd="0" destOrd="0" presId="urn:microsoft.com/office/officeart/2005/8/layout/hierarchy3"/>
    <dgm:cxn modelId="{EEA1D782-E131-4BCB-B6B4-7B37B49FE6D3}" type="presOf" srcId="{C4631B0A-805B-41C8-9E16-12ACCE7194CB}" destId="{DC170BB7-FB1E-419A-AF6A-0F1F9E3A2D5B}" srcOrd="1" destOrd="0" presId="urn:microsoft.com/office/officeart/2005/8/layout/hierarchy3"/>
    <dgm:cxn modelId="{8AF584E5-8B11-4145-BBA8-10FED3A5EAF0}" type="presOf" srcId="{2A6D3683-9EDC-401F-8631-2EC71AABFBD9}" destId="{E3FE3FBE-A004-41B7-88F3-37AC1CFAA32B}" srcOrd="0" destOrd="0" presId="urn:microsoft.com/office/officeart/2005/8/layout/hierarchy3"/>
    <dgm:cxn modelId="{545338CC-0BDA-429F-A4B9-962C3BF086C9}" srcId="{37DD0692-E5A0-4B9F-9942-3E9047941D7F}" destId="{1B6E74F6-FD4B-4059-BF6D-39F889B71130}" srcOrd="3" destOrd="0" parTransId="{01E94C52-AB44-43D6-9FFE-0819EC5DF725}" sibTransId="{7E9CA794-2B17-4152-B926-2C6B8471D955}"/>
    <dgm:cxn modelId="{54E2C3CA-F3FD-43F9-BDE1-F0FD04A3B4A4}" type="presOf" srcId="{2EE1ACE6-7018-41FD-8E7C-51D7C98F0204}" destId="{556AE2A1-8685-4995-9D02-0697DBE55729}" srcOrd="0" destOrd="0" presId="urn:microsoft.com/office/officeart/2005/8/layout/hierarchy3"/>
    <dgm:cxn modelId="{46707407-4201-4525-B09D-CB3A5E7D6F97}" type="presOf" srcId="{BE3DD58C-1583-40CB-8575-0A252E790E5D}" destId="{481155FA-84AA-406D-BDE8-ABE866227ECC}" srcOrd="0" destOrd="0" presId="urn:microsoft.com/office/officeart/2005/8/layout/hierarchy3"/>
    <dgm:cxn modelId="{C8B3C94E-65F3-4117-A5EF-C1F50FA791A9}" srcId="{785C7B8B-5967-47FE-A991-9188C7255BD7}" destId="{D393C024-717E-45A9-883E-4C9423F40EA9}" srcOrd="1" destOrd="0" parTransId="{13A0622F-AED2-4506-9853-DCF5FAD4BCC6}" sibTransId="{80607449-802B-4DD8-BBF4-FD5BB92FDB88}"/>
    <dgm:cxn modelId="{F56E57A3-444D-4815-8E1B-5DA2F52743D1}" type="presOf" srcId="{CA16557B-DD06-47F5-A78B-8A0E79F8704B}" destId="{1A3613FA-1AE2-4F1C-B0EB-01F253E2AF02}" srcOrd="0" destOrd="0" presId="urn:microsoft.com/office/officeart/2005/8/layout/hierarchy3"/>
    <dgm:cxn modelId="{3162D24D-E13C-4048-B866-7A40C6CF8C75}" type="presOf" srcId="{D08CA83D-EA7D-44CF-B6D3-D6F9F41B8475}" destId="{8F6031D0-3E10-4A33-8EAD-EC6F9813C646}" srcOrd="0" destOrd="0" presId="urn:microsoft.com/office/officeart/2005/8/layout/hierarchy3"/>
    <dgm:cxn modelId="{32032816-F660-43E8-B583-F5A5B043D332}" srcId="{785C7B8B-5967-47FE-A991-9188C7255BD7}" destId="{196C18FD-E674-493B-934A-C33A859A8CF2}" srcOrd="3" destOrd="0" parTransId="{B8AB9FAE-5259-4303-A2A3-75A3F92807BB}" sibTransId="{6B979BB9-C064-4FCC-98A3-E192B8499085}"/>
    <dgm:cxn modelId="{A72B85EA-A94D-4053-A2A9-4131481FC6AC}" type="presOf" srcId="{706685A4-2B75-4E26-86E1-CBE2AD7542D0}" destId="{DF736A60-C6B1-41E3-ACA7-02590B516F09}" srcOrd="0" destOrd="0" presId="urn:microsoft.com/office/officeart/2005/8/layout/hierarchy3"/>
    <dgm:cxn modelId="{E8A94813-BC27-44CF-B484-A243A13D6A28}" srcId="{56DA3F0D-A6A4-4FDE-B085-51E544DE9F24}" destId="{CA16557B-DD06-47F5-A78B-8A0E79F8704B}" srcOrd="1" destOrd="0" parTransId="{881BC76C-A838-4DCE-90CD-34C5C2250D15}" sibTransId="{43901429-B3BE-4C00-887A-C4BF2FB244ED}"/>
    <dgm:cxn modelId="{4C34C624-09EA-4025-950B-C2A67EFB3954}" type="presParOf" srcId="{DF736A60-C6B1-41E3-ACA7-02590B516F09}" destId="{26F40858-5AA4-40A9-85ED-37C9A4D3D003}" srcOrd="0" destOrd="0" presId="urn:microsoft.com/office/officeart/2005/8/layout/hierarchy3"/>
    <dgm:cxn modelId="{D0A7C268-67CE-4C53-A7AB-F38178F467C5}" type="presParOf" srcId="{26F40858-5AA4-40A9-85ED-37C9A4D3D003}" destId="{1BE7F366-1D1B-4E19-B1D1-58874A7FB092}" srcOrd="0" destOrd="0" presId="urn:microsoft.com/office/officeart/2005/8/layout/hierarchy3"/>
    <dgm:cxn modelId="{3010CDE3-8065-478F-8333-48A45DB71B14}" type="presParOf" srcId="{1BE7F366-1D1B-4E19-B1D1-58874A7FB092}" destId="{81F50387-A8E0-4976-9C56-F9F6E43FB260}" srcOrd="0" destOrd="0" presId="urn:microsoft.com/office/officeart/2005/8/layout/hierarchy3"/>
    <dgm:cxn modelId="{FF4A90ED-C420-4BA0-982B-D0EABFD1C654}" type="presParOf" srcId="{1BE7F366-1D1B-4E19-B1D1-58874A7FB092}" destId="{2309F31E-D21B-4C08-BE20-8BBF3F32D891}" srcOrd="1" destOrd="0" presId="urn:microsoft.com/office/officeart/2005/8/layout/hierarchy3"/>
    <dgm:cxn modelId="{8D8FB203-C659-43FF-AA04-F5F98EEA74FC}" type="presParOf" srcId="{26F40858-5AA4-40A9-85ED-37C9A4D3D003}" destId="{3EDB38D0-CCA8-4C65-9A45-14C98D105C8F}" srcOrd="1" destOrd="0" presId="urn:microsoft.com/office/officeart/2005/8/layout/hierarchy3"/>
    <dgm:cxn modelId="{992CB4B9-2871-4AE8-A99F-F32B61F0F740}" type="presParOf" srcId="{3EDB38D0-CCA8-4C65-9A45-14C98D105C8F}" destId="{1BCACB7B-8101-4641-A5CB-48136AF4634F}" srcOrd="0" destOrd="0" presId="urn:microsoft.com/office/officeart/2005/8/layout/hierarchy3"/>
    <dgm:cxn modelId="{37EAD251-7580-4AE6-AAAF-4D6892C4FB9C}" type="presParOf" srcId="{3EDB38D0-CCA8-4C65-9A45-14C98D105C8F}" destId="{E3FE3FBE-A004-41B7-88F3-37AC1CFAA32B}" srcOrd="1" destOrd="0" presId="urn:microsoft.com/office/officeart/2005/8/layout/hierarchy3"/>
    <dgm:cxn modelId="{B3D1BF68-FAD1-4128-AF7A-22F2E7BBB8BD}" type="presParOf" srcId="{3EDB38D0-CCA8-4C65-9A45-14C98D105C8F}" destId="{C974665A-BD1D-4966-850E-06742A1430AA}" srcOrd="2" destOrd="0" presId="urn:microsoft.com/office/officeart/2005/8/layout/hierarchy3"/>
    <dgm:cxn modelId="{643052DE-40EB-4E71-8192-F826B6646B5E}" type="presParOf" srcId="{3EDB38D0-CCA8-4C65-9A45-14C98D105C8F}" destId="{0486EA37-9626-40A4-AFF1-3DCCEB46CAF7}" srcOrd="3" destOrd="0" presId="urn:microsoft.com/office/officeart/2005/8/layout/hierarchy3"/>
    <dgm:cxn modelId="{42284068-93F3-49F9-A2B8-4A2311432F07}" type="presParOf" srcId="{3EDB38D0-CCA8-4C65-9A45-14C98D105C8F}" destId="{8F6031D0-3E10-4A33-8EAD-EC6F9813C646}" srcOrd="4" destOrd="0" presId="urn:microsoft.com/office/officeart/2005/8/layout/hierarchy3"/>
    <dgm:cxn modelId="{F3FBB799-B3A1-4597-A055-A5350B608740}" type="presParOf" srcId="{3EDB38D0-CCA8-4C65-9A45-14C98D105C8F}" destId="{481155FA-84AA-406D-BDE8-ABE866227ECC}" srcOrd="5" destOrd="0" presId="urn:microsoft.com/office/officeart/2005/8/layout/hierarchy3"/>
    <dgm:cxn modelId="{C823611F-0BA5-49E3-8D4A-8835721CD8F5}" type="presParOf" srcId="{3EDB38D0-CCA8-4C65-9A45-14C98D105C8F}" destId="{023B4985-DBE9-4E36-BD06-6CE14C9C8F1F}" srcOrd="6" destOrd="0" presId="urn:microsoft.com/office/officeart/2005/8/layout/hierarchy3"/>
    <dgm:cxn modelId="{DCA91AFB-999D-4ED6-8658-FB2A82A045AF}" type="presParOf" srcId="{3EDB38D0-CCA8-4C65-9A45-14C98D105C8F}" destId="{5D5C240B-84BA-45D5-96D1-3D9969BE7A35}" srcOrd="7" destOrd="0" presId="urn:microsoft.com/office/officeart/2005/8/layout/hierarchy3"/>
    <dgm:cxn modelId="{BB693B8A-1CFC-43A4-9CD4-A59395425423}" type="presParOf" srcId="{DF736A60-C6B1-41E3-ACA7-02590B516F09}" destId="{926AD833-C162-4F66-BAFA-0DC7DFBE51F6}" srcOrd="1" destOrd="0" presId="urn:microsoft.com/office/officeart/2005/8/layout/hierarchy3"/>
    <dgm:cxn modelId="{558977C4-2896-4FA5-AE34-17A38D33C282}" type="presParOf" srcId="{926AD833-C162-4F66-BAFA-0DC7DFBE51F6}" destId="{D0B0FAAA-70BD-49BC-A48D-EDCD7760A346}" srcOrd="0" destOrd="0" presId="urn:microsoft.com/office/officeart/2005/8/layout/hierarchy3"/>
    <dgm:cxn modelId="{6D8BDEE7-C9EF-4166-A537-990FC22D4DC0}" type="presParOf" srcId="{D0B0FAAA-70BD-49BC-A48D-EDCD7760A346}" destId="{55E99E6D-5E9A-4A70-9383-9E439B182500}" srcOrd="0" destOrd="0" presId="urn:microsoft.com/office/officeart/2005/8/layout/hierarchy3"/>
    <dgm:cxn modelId="{D76D7259-8D38-440C-9C75-0839BFB585D9}" type="presParOf" srcId="{D0B0FAAA-70BD-49BC-A48D-EDCD7760A346}" destId="{DC170BB7-FB1E-419A-AF6A-0F1F9E3A2D5B}" srcOrd="1" destOrd="0" presId="urn:microsoft.com/office/officeart/2005/8/layout/hierarchy3"/>
    <dgm:cxn modelId="{EDE91CE3-A708-4DEC-A251-47186131A9EF}" type="presParOf" srcId="{926AD833-C162-4F66-BAFA-0DC7DFBE51F6}" destId="{4BC6E617-DA12-48FE-B3A8-7E1FB9961945}" srcOrd="1" destOrd="0" presId="urn:microsoft.com/office/officeart/2005/8/layout/hierarchy3"/>
    <dgm:cxn modelId="{7758FF42-0013-4DF0-A330-6A9C22DB3C8E}" type="presParOf" srcId="{4BC6E617-DA12-48FE-B3A8-7E1FB9961945}" destId="{0BE8E81E-F0AC-4F35-968A-E954C6A07258}" srcOrd="0" destOrd="0" presId="urn:microsoft.com/office/officeart/2005/8/layout/hierarchy3"/>
    <dgm:cxn modelId="{D70A8C0D-5928-4353-8FDB-7D7AC6356523}" type="presParOf" srcId="{4BC6E617-DA12-48FE-B3A8-7E1FB9961945}" destId="{A2126493-9D67-406B-8934-B73167006AB7}" srcOrd="1" destOrd="0" presId="urn:microsoft.com/office/officeart/2005/8/layout/hierarchy3"/>
    <dgm:cxn modelId="{A9D81A83-A75D-4FD0-A80A-787A2B4F99AA}" type="presParOf" srcId="{DF736A60-C6B1-41E3-ACA7-02590B516F09}" destId="{6338F0F6-FDF9-4B68-9882-C24B629DDA3E}" srcOrd="2" destOrd="0" presId="urn:microsoft.com/office/officeart/2005/8/layout/hierarchy3"/>
    <dgm:cxn modelId="{4E54B535-3C40-44A2-874B-664C980369B9}" type="presParOf" srcId="{6338F0F6-FDF9-4B68-9882-C24B629DDA3E}" destId="{C090FA6C-33EC-452A-93A5-B671D0B14266}" srcOrd="0" destOrd="0" presId="urn:microsoft.com/office/officeart/2005/8/layout/hierarchy3"/>
    <dgm:cxn modelId="{F30A242A-9BFF-4A36-818D-80306CB29B5E}" type="presParOf" srcId="{C090FA6C-33EC-452A-93A5-B671D0B14266}" destId="{E26DE1F9-B687-43C5-BC9D-38A24AF69095}" srcOrd="0" destOrd="0" presId="urn:microsoft.com/office/officeart/2005/8/layout/hierarchy3"/>
    <dgm:cxn modelId="{A88C9E1D-347C-4959-956D-4D0F3330FB96}" type="presParOf" srcId="{C090FA6C-33EC-452A-93A5-B671D0B14266}" destId="{2E64197E-8504-4D5B-AE0A-F980BEB564C8}" srcOrd="1" destOrd="0" presId="urn:microsoft.com/office/officeart/2005/8/layout/hierarchy3"/>
    <dgm:cxn modelId="{83F16DD0-641E-4E7F-AFD2-08C5A81443E5}" type="presParOf" srcId="{6338F0F6-FDF9-4B68-9882-C24B629DDA3E}" destId="{2B4FDCF8-6D2F-4A3C-B304-581B6B34EE5A}" srcOrd="1" destOrd="0" presId="urn:microsoft.com/office/officeart/2005/8/layout/hierarchy3"/>
    <dgm:cxn modelId="{EBE3D810-9282-4599-8D1D-6A8C3B6B5057}" type="presParOf" srcId="{2B4FDCF8-6D2F-4A3C-B304-581B6B34EE5A}" destId="{AF9D3A34-E43F-428B-986F-05D47758B765}" srcOrd="0" destOrd="0" presId="urn:microsoft.com/office/officeart/2005/8/layout/hierarchy3"/>
    <dgm:cxn modelId="{5CB68506-7EF4-4143-8C85-BA99087BE46D}" type="presParOf" srcId="{2B4FDCF8-6D2F-4A3C-B304-581B6B34EE5A}" destId="{7D162CA2-8B8D-4FB1-9D44-FD7CBDA742AF}" srcOrd="1" destOrd="0" presId="urn:microsoft.com/office/officeart/2005/8/layout/hierarchy3"/>
    <dgm:cxn modelId="{F524DBAF-F6F0-4CA6-A164-934C51F0C702}" type="presParOf" srcId="{2B4FDCF8-6D2F-4A3C-B304-581B6B34EE5A}" destId="{0D7E0911-B866-4056-A321-6614E0B75EF2}" srcOrd="2" destOrd="0" presId="urn:microsoft.com/office/officeart/2005/8/layout/hierarchy3"/>
    <dgm:cxn modelId="{E382F776-5A67-453D-B533-DA27A9F5B668}" type="presParOf" srcId="{2B4FDCF8-6D2F-4A3C-B304-581B6B34EE5A}" destId="{6A78D7DE-FBAC-4E9B-B66A-BA037C5F0778}" srcOrd="3" destOrd="0" presId="urn:microsoft.com/office/officeart/2005/8/layout/hierarchy3"/>
    <dgm:cxn modelId="{4C0FC91B-8331-4A6D-BA86-6E361021C395}" type="presParOf" srcId="{2B4FDCF8-6D2F-4A3C-B304-581B6B34EE5A}" destId="{556AE2A1-8685-4995-9D02-0697DBE55729}" srcOrd="4" destOrd="0" presId="urn:microsoft.com/office/officeart/2005/8/layout/hierarchy3"/>
    <dgm:cxn modelId="{A53C19BF-EA96-4C40-AAF5-B213449DE054}" type="presParOf" srcId="{2B4FDCF8-6D2F-4A3C-B304-581B6B34EE5A}" destId="{A6C76D65-DF49-46C3-AC25-EF62748B1DAC}" srcOrd="5" destOrd="0" presId="urn:microsoft.com/office/officeart/2005/8/layout/hierarchy3"/>
    <dgm:cxn modelId="{0FC5EAE0-E540-43B3-BA3F-DB1BEEB60CFF}" type="presParOf" srcId="{2B4FDCF8-6D2F-4A3C-B304-581B6B34EE5A}" destId="{1BE39F0F-E3AF-41C0-8042-A0229D634412}" srcOrd="6" destOrd="0" presId="urn:microsoft.com/office/officeart/2005/8/layout/hierarchy3"/>
    <dgm:cxn modelId="{C3305418-961D-4591-95AD-1ED53A8E3D39}" type="presParOf" srcId="{2B4FDCF8-6D2F-4A3C-B304-581B6B34EE5A}" destId="{06A6D70F-B15E-4DA4-929F-E53A5E29A4F9}" srcOrd="7" destOrd="0" presId="urn:microsoft.com/office/officeart/2005/8/layout/hierarchy3"/>
    <dgm:cxn modelId="{9B2EE7AE-5EDA-4EE7-B494-6FA35586D541}" type="presParOf" srcId="{DF736A60-C6B1-41E3-ACA7-02590B516F09}" destId="{CFF67275-FE89-492E-BB5D-24906A34ADCE}" srcOrd="3" destOrd="0" presId="urn:microsoft.com/office/officeart/2005/8/layout/hierarchy3"/>
    <dgm:cxn modelId="{2E87263D-4CA1-4394-964B-B20C775CE144}" type="presParOf" srcId="{CFF67275-FE89-492E-BB5D-24906A34ADCE}" destId="{593496F9-BA51-4AD0-ADBE-5BB04C6BD4FE}" srcOrd="0" destOrd="0" presId="urn:microsoft.com/office/officeart/2005/8/layout/hierarchy3"/>
    <dgm:cxn modelId="{A158B36F-0396-40CD-ADA9-26400269DBC7}" type="presParOf" srcId="{593496F9-BA51-4AD0-ADBE-5BB04C6BD4FE}" destId="{9401C49F-FF4F-406F-8C43-5AF40798C055}" srcOrd="0" destOrd="0" presId="urn:microsoft.com/office/officeart/2005/8/layout/hierarchy3"/>
    <dgm:cxn modelId="{441FDA04-2002-45D4-AE12-EE797FE90EBE}" type="presParOf" srcId="{593496F9-BA51-4AD0-ADBE-5BB04C6BD4FE}" destId="{2D130C40-A46E-4C3A-BB4A-6BBBCB6EFD7C}" srcOrd="1" destOrd="0" presId="urn:microsoft.com/office/officeart/2005/8/layout/hierarchy3"/>
    <dgm:cxn modelId="{9BACDE4F-8FF8-40A2-A0DB-425A81D79BB3}" type="presParOf" srcId="{CFF67275-FE89-492E-BB5D-24906A34ADCE}" destId="{0B9A1FF2-D414-4D80-8544-90E90D308F51}" srcOrd="1" destOrd="0" presId="urn:microsoft.com/office/officeart/2005/8/layout/hierarchy3"/>
    <dgm:cxn modelId="{AE600D03-1AA8-4086-8A4E-411AC514FACD}" type="presParOf" srcId="{0B9A1FF2-D414-4D80-8544-90E90D308F51}" destId="{E00B4D22-5B2A-480B-A32A-2BB15CD3C6CB}" srcOrd="0" destOrd="0" presId="urn:microsoft.com/office/officeart/2005/8/layout/hierarchy3"/>
    <dgm:cxn modelId="{D1AE57D3-5F5D-4739-A0C0-283E0C5F4C72}" type="presParOf" srcId="{0B9A1FF2-D414-4D80-8544-90E90D308F51}" destId="{82CFA64D-0FB8-4F7D-8E86-881B9A2BEE53}" srcOrd="1" destOrd="0" presId="urn:microsoft.com/office/officeart/2005/8/layout/hierarchy3"/>
    <dgm:cxn modelId="{DA6591C7-F0E5-4D6F-8E32-83FDCCB877B9}" type="presParOf" srcId="{0B9A1FF2-D414-4D80-8544-90E90D308F51}" destId="{FE3D819F-DBD9-4DF6-B19F-BFCCB771CE7A}" srcOrd="2" destOrd="0" presId="urn:microsoft.com/office/officeart/2005/8/layout/hierarchy3"/>
    <dgm:cxn modelId="{DAF210E7-897A-4913-BC35-004055B5F50E}" type="presParOf" srcId="{0B9A1FF2-D414-4D80-8544-90E90D308F51}" destId="{1A3613FA-1AE2-4F1C-B0EB-01F253E2AF02}"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06A27-68D5-4F7F-A21D-513A9C40DF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93B36A2-A097-4BD9-9AFB-6396B337749B}">
      <dgm:prSet phldrT="[Text]"/>
      <dgm:spPr/>
      <dgm:t>
        <a:bodyPr/>
        <a:lstStyle/>
        <a:p>
          <a:r>
            <a:rPr lang="en-US" dirty="0" smtClean="0">
              <a:solidFill>
                <a:schemeClr val="bg1"/>
              </a:solidFill>
            </a:rPr>
            <a:t>Behavioral</a:t>
          </a:r>
          <a:endParaRPr lang="en-US" dirty="0">
            <a:solidFill>
              <a:schemeClr val="bg1"/>
            </a:solidFill>
          </a:endParaRPr>
        </a:p>
      </dgm:t>
    </dgm:pt>
    <dgm:pt modelId="{7703783B-01A2-4C77-B604-2480DF1255D4}" type="parTrans" cxnId="{43D929B4-D6A6-42BB-A02A-5548A97D65D2}">
      <dgm:prSet/>
      <dgm:spPr/>
      <dgm:t>
        <a:bodyPr/>
        <a:lstStyle/>
        <a:p>
          <a:endParaRPr lang="en-US"/>
        </a:p>
      </dgm:t>
    </dgm:pt>
    <dgm:pt modelId="{2FD78507-88FF-4176-AE60-9CF48991D7CD}" type="sibTrans" cxnId="{43D929B4-D6A6-42BB-A02A-5548A97D65D2}">
      <dgm:prSet/>
      <dgm:spPr/>
      <dgm:t>
        <a:bodyPr/>
        <a:lstStyle/>
        <a:p>
          <a:endParaRPr lang="en-US"/>
        </a:p>
      </dgm:t>
    </dgm:pt>
    <dgm:pt modelId="{38D3561B-E795-44AE-8278-94344C70D2E6}">
      <dgm:prSet phldrT="[Text]"/>
      <dgm:spPr/>
      <dgm:t>
        <a:bodyPr/>
        <a:lstStyle/>
        <a:p>
          <a:r>
            <a:rPr lang="en-US" dirty="0" smtClean="0"/>
            <a:t>Adherence Assessment (RA CRF) at Days 1-28 (ring use period) </a:t>
          </a:r>
          <a:endParaRPr lang="en-US" dirty="0"/>
        </a:p>
      </dgm:t>
    </dgm:pt>
    <dgm:pt modelId="{355C9BE9-1240-4E45-912F-A243B18E8B99}" type="parTrans" cxnId="{4A158F52-7F83-4F1C-8499-86E5A5449424}">
      <dgm:prSet/>
      <dgm:spPr/>
      <dgm:t>
        <a:bodyPr/>
        <a:lstStyle/>
        <a:p>
          <a:endParaRPr lang="en-US"/>
        </a:p>
      </dgm:t>
    </dgm:pt>
    <dgm:pt modelId="{0DAD4541-5FA7-49C7-9A6C-127CCB6C951B}" type="sibTrans" cxnId="{4A158F52-7F83-4F1C-8499-86E5A5449424}">
      <dgm:prSet/>
      <dgm:spPr/>
      <dgm:t>
        <a:bodyPr/>
        <a:lstStyle/>
        <a:p>
          <a:endParaRPr lang="en-US"/>
        </a:p>
      </dgm:t>
    </dgm:pt>
    <dgm:pt modelId="{A6C2A412-1243-4B00-93BD-95087313B34D}">
      <dgm:prSet phldrT="[Text]"/>
      <dgm:spPr/>
      <dgm:t>
        <a:bodyPr/>
        <a:lstStyle/>
        <a:p>
          <a:r>
            <a:rPr lang="en-US" dirty="0" smtClean="0">
              <a:solidFill>
                <a:schemeClr val="bg1"/>
              </a:solidFill>
            </a:rPr>
            <a:t>Laboratory</a:t>
          </a:r>
          <a:endParaRPr lang="en-US" dirty="0">
            <a:solidFill>
              <a:schemeClr val="bg1"/>
            </a:solidFill>
          </a:endParaRPr>
        </a:p>
      </dgm:t>
    </dgm:pt>
    <dgm:pt modelId="{92E1BF2E-BCC6-4EAB-8EAD-40B3560BD3BC}" type="parTrans" cxnId="{8EBD7068-9091-4BBB-B928-3BD553793589}">
      <dgm:prSet/>
      <dgm:spPr/>
      <dgm:t>
        <a:bodyPr/>
        <a:lstStyle/>
        <a:p>
          <a:endParaRPr lang="en-US"/>
        </a:p>
      </dgm:t>
    </dgm:pt>
    <dgm:pt modelId="{6699D20C-85C0-4FED-9628-7A886ABC8529}" type="sibTrans" cxnId="{8EBD7068-9091-4BBB-B928-3BD553793589}">
      <dgm:prSet/>
      <dgm:spPr/>
      <dgm:t>
        <a:bodyPr/>
        <a:lstStyle/>
        <a:p>
          <a:endParaRPr lang="en-US"/>
        </a:p>
      </dgm:t>
    </dgm:pt>
    <dgm:pt modelId="{EC040143-3D9E-43E1-9F30-1F5D9AA29D79}">
      <dgm:prSet phldrT="[Text]"/>
      <dgm:spPr/>
      <dgm:t>
        <a:bodyPr/>
        <a:lstStyle/>
        <a:p>
          <a:r>
            <a:rPr lang="en-US" dirty="0" smtClean="0"/>
            <a:t>Gram Stain at Day 3</a:t>
          </a:r>
          <a:endParaRPr lang="en-US" dirty="0"/>
        </a:p>
      </dgm:t>
    </dgm:pt>
    <dgm:pt modelId="{F1E46F76-CAF7-4047-BB66-4C568D973A6E}" type="parTrans" cxnId="{7D3F9B96-5BD7-47D9-8FF6-D3B23E9B5771}">
      <dgm:prSet/>
      <dgm:spPr/>
      <dgm:t>
        <a:bodyPr/>
        <a:lstStyle/>
        <a:p>
          <a:endParaRPr lang="en-US"/>
        </a:p>
      </dgm:t>
    </dgm:pt>
    <dgm:pt modelId="{8D8BBB83-9BDF-479B-A551-56E992007B2A}" type="sibTrans" cxnId="{7D3F9B96-5BD7-47D9-8FF6-D3B23E9B5771}">
      <dgm:prSet/>
      <dgm:spPr/>
      <dgm:t>
        <a:bodyPr/>
        <a:lstStyle/>
        <a:p>
          <a:endParaRPr lang="en-US"/>
        </a:p>
      </dgm:t>
    </dgm:pt>
    <dgm:pt modelId="{D765E3FC-4299-495A-A57F-76DE1B00D2D7}">
      <dgm:prSet phldrT="[Text]"/>
      <dgm:spPr/>
      <dgm:t>
        <a:bodyPr/>
        <a:lstStyle/>
        <a:p>
          <a:r>
            <a:rPr lang="en-US" dirty="0" err="1" smtClean="0"/>
            <a:t>hCG</a:t>
          </a:r>
          <a:r>
            <a:rPr lang="en-US" dirty="0" smtClean="0"/>
            <a:t> at Day 14</a:t>
          </a:r>
          <a:endParaRPr lang="en-US" dirty="0"/>
        </a:p>
      </dgm:t>
    </dgm:pt>
    <dgm:pt modelId="{F00A8202-45DB-4BE8-81EA-B8FC51513347}" type="parTrans" cxnId="{67B46DC0-7A5C-4E17-9F32-235CAE266144}">
      <dgm:prSet/>
      <dgm:spPr/>
      <dgm:t>
        <a:bodyPr/>
        <a:lstStyle/>
        <a:p>
          <a:endParaRPr lang="en-US"/>
        </a:p>
      </dgm:t>
    </dgm:pt>
    <dgm:pt modelId="{66128CE3-B6E3-4F1D-A9E6-D9677C68932F}" type="sibTrans" cxnId="{67B46DC0-7A5C-4E17-9F32-235CAE266144}">
      <dgm:prSet/>
      <dgm:spPr/>
      <dgm:t>
        <a:bodyPr/>
        <a:lstStyle/>
        <a:p>
          <a:endParaRPr lang="en-US"/>
        </a:p>
      </dgm:t>
    </dgm:pt>
    <dgm:pt modelId="{4F4A73BE-2516-4CA4-83E1-65B9F881C691}" type="pres">
      <dgm:prSet presAssocID="{BAA06A27-68D5-4F7F-A21D-513A9C40DFEA}" presName="Name0" presStyleCnt="0">
        <dgm:presLayoutVars>
          <dgm:dir/>
          <dgm:animLvl val="lvl"/>
          <dgm:resizeHandles val="exact"/>
        </dgm:presLayoutVars>
      </dgm:prSet>
      <dgm:spPr/>
      <dgm:t>
        <a:bodyPr/>
        <a:lstStyle/>
        <a:p>
          <a:endParaRPr lang="en-US"/>
        </a:p>
      </dgm:t>
    </dgm:pt>
    <dgm:pt modelId="{80BD788B-838E-41F6-A7DB-800C17CC82C8}" type="pres">
      <dgm:prSet presAssocID="{493B36A2-A097-4BD9-9AFB-6396B337749B}" presName="composite" presStyleCnt="0"/>
      <dgm:spPr/>
    </dgm:pt>
    <dgm:pt modelId="{D63020EB-B25E-4F82-9D4C-6B33F02F4BBD}" type="pres">
      <dgm:prSet presAssocID="{493B36A2-A097-4BD9-9AFB-6396B337749B}" presName="parTx" presStyleLbl="alignNode1" presStyleIdx="0" presStyleCnt="2" custScaleX="73961">
        <dgm:presLayoutVars>
          <dgm:chMax val="0"/>
          <dgm:chPref val="0"/>
          <dgm:bulletEnabled val="1"/>
        </dgm:presLayoutVars>
      </dgm:prSet>
      <dgm:spPr/>
      <dgm:t>
        <a:bodyPr/>
        <a:lstStyle/>
        <a:p>
          <a:endParaRPr lang="en-US"/>
        </a:p>
      </dgm:t>
    </dgm:pt>
    <dgm:pt modelId="{E64C05B2-49A8-42AD-83B3-15948ABA8F78}" type="pres">
      <dgm:prSet presAssocID="{493B36A2-A097-4BD9-9AFB-6396B337749B}" presName="desTx" presStyleLbl="alignAccFollowNode1" presStyleIdx="0" presStyleCnt="2" custScaleX="73961">
        <dgm:presLayoutVars>
          <dgm:bulletEnabled val="1"/>
        </dgm:presLayoutVars>
      </dgm:prSet>
      <dgm:spPr/>
      <dgm:t>
        <a:bodyPr/>
        <a:lstStyle/>
        <a:p>
          <a:endParaRPr lang="en-US"/>
        </a:p>
      </dgm:t>
    </dgm:pt>
    <dgm:pt modelId="{01BC169F-217E-461C-B8B4-10AD314C514D}" type="pres">
      <dgm:prSet presAssocID="{2FD78507-88FF-4176-AE60-9CF48991D7CD}" presName="space" presStyleCnt="0"/>
      <dgm:spPr/>
    </dgm:pt>
    <dgm:pt modelId="{1D45A556-EE30-4B13-8FCF-8CFB556D8378}" type="pres">
      <dgm:prSet presAssocID="{A6C2A412-1243-4B00-93BD-95087313B34D}" presName="composite" presStyleCnt="0"/>
      <dgm:spPr/>
    </dgm:pt>
    <dgm:pt modelId="{C45C97D5-6E6E-4464-92E7-E8017CA39031}" type="pres">
      <dgm:prSet presAssocID="{A6C2A412-1243-4B00-93BD-95087313B34D}" presName="parTx" presStyleLbl="alignNode1" presStyleIdx="1" presStyleCnt="2" custScaleX="77031">
        <dgm:presLayoutVars>
          <dgm:chMax val="0"/>
          <dgm:chPref val="0"/>
          <dgm:bulletEnabled val="1"/>
        </dgm:presLayoutVars>
      </dgm:prSet>
      <dgm:spPr/>
      <dgm:t>
        <a:bodyPr/>
        <a:lstStyle/>
        <a:p>
          <a:endParaRPr lang="en-US"/>
        </a:p>
      </dgm:t>
    </dgm:pt>
    <dgm:pt modelId="{697B97DD-1B7C-4A29-8FA5-8A7A062DFF7A}" type="pres">
      <dgm:prSet presAssocID="{A6C2A412-1243-4B00-93BD-95087313B34D}" presName="desTx" presStyleLbl="alignAccFollowNode1" presStyleIdx="1" presStyleCnt="2" custScaleX="77031" custLinFactNeighborX="524" custLinFactNeighborY="345">
        <dgm:presLayoutVars>
          <dgm:bulletEnabled val="1"/>
        </dgm:presLayoutVars>
      </dgm:prSet>
      <dgm:spPr/>
      <dgm:t>
        <a:bodyPr/>
        <a:lstStyle/>
        <a:p>
          <a:endParaRPr lang="en-US"/>
        </a:p>
      </dgm:t>
    </dgm:pt>
  </dgm:ptLst>
  <dgm:cxnLst>
    <dgm:cxn modelId="{43D929B4-D6A6-42BB-A02A-5548A97D65D2}" srcId="{BAA06A27-68D5-4F7F-A21D-513A9C40DFEA}" destId="{493B36A2-A097-4BD9-9AFB-6396B337749B}" srcOrd="0" destOrd="0" parTransId="{7703783B-01A2-4C77-B604-2480DF1255D4}" sibTransId="{2FD78507-88FF-4176-AE60-9CF48991D7CD}"/>
    <dgm:cxn modelId="{ECAC909C-79DD-4B5F-AFF0-A9EA4371B581}" type="presOf" srcId="{EC040143-3D9E-43E1-9F30-1F5D9AA29D79}" destId="{697B97DD-1B7C-4A29-8FA5-8A7A062DFF7A}" srcOrd="0" destOrd="0" presId="urn:microsoft.com/office/officeart/2005/8/layout/hList1"/>
    <dgm:cxn modelId="{8F45A72E-FB7C-49CF-807D-D9D4951A7050}" type="presOf" srcId="{38D3561B-E795-44AE-8278-94344C70D2E6}" destId="{E64C05B2-49A8-42AD-83B3-15948ABA8F78}" srcOrd="0" destOrd="0" presId="urn:microsoft.com/office/officeart/2005/8/layout/hList1"/>
    <dgm:cxn modelId="{8D4C6485-E912-4E55-AEE5-BE8284F28280}" type="presOf" srcId="{D765E3FC-4299-495A-A57F-76DE1B00D2D7}" destId="{697B97DD-1B7C-4A29-8FA5-8A7A062DFF7A}" srcOrd="0" destOrd="1" presId="urn:microsoft.com/office/officeart/2005/8/layout/hList1"/>
    <dgm:cxn modelId="{DAE5696A-B220-477B-B7ED-A05017605ECC}" type="presOf" srcId="{A6C2A412-1243-4B00-93BD-95087313B34D}" destId="{C45C97D5-6E6E-4464-92E7-E8017CA39031}" srcOrd="0" destOrd="0" presId="urn:microsoft.com/office/officeart/2005/8/layout/hList1"/>
    <dgm:cxn modelId="{8EBD7068-9091-4BBB-B928-3BD553793589}" srcId="{BAA06A27-68D5-4F7F-A21D-513A9C40DFEA}" destId="{A6C2A412-1243-4B00-93BD-95087313B34D}" srcOrd="1" destOrd="0" parTransId="{92E1BF2E-BCC6-4EAB-8EAD-40B3560BD3BC}" sibTransId="{6699D20C-85C0-4FED-9628-7A886ABC8529}"/>
    <dgm:cxn modelId="{4A158F52-7F83-4F1C-8499-86E5A5449424}" srcId="{493B36A2-A097-4BD9-9AFB-6396B337749B}" destId="{38D3561B-E795-44AE-8278-94344C70D2E6}" srcOrd="0" destOrd="0" parTransId="{355C9BE9-1240-4E45-912F-A243B18E8B99}" sibTransId="{0DAD4541-5FA7-49C7-9A6C-127CCB6C951B}"/>
    <dgm:cxn modelId="{D2A104AA-6399-441E-9DDA-309240E37868}" type="presOf" srcId="{BAA06A27-68D5-4F7F-A21D-513A9C40DFEA}" destId="{4F4A73BE-2516-4CA4-83E1-65B9F881C691}" srcOrd="0" destOrd="0" presId="urn:microsoft.com/office/officeart/2005/8/layout/hList1"/>
    <dgm:cxn modelId="{7D3F9B96-5BD7-47D9-8FF6-D3B23E9B5771}" srcId="{A6C2A412-1243-4B00-93BD-95087313B34D}" destId="{EC040143-3D9E-43E1-9F30-1F5D9AA29D79}" srcOrd="0" destOrd="0" parTransId="{F1E46F76-CAF7-4047-BB66-4C568D973A6E}" sibTransId="{8D8BBB83-9BDF-479B-A551-56E992007B2A}"/>
    <dgm:cxn modelId="{A9E0F554-92DD-4631-80FA-9F3A8386E9D7}" type="presOf" srcId="{493B36A2-A097-4BD9-9AFB-6396B337749B}" destId="{D63020EB-B25E-4F82-9D4C-6B33F02F4BBD}" srcOrd="0" destOrd="0" presId="urn:microsoft.com/office/officeart/2005/8/layout/hList1"/>
    <dgm:cxn modelId="{67B46DC0-7A5C-4E17-9F32-235CAE266144}" srcId="{A6C2A412-1243-4B00-93BD-95087313B34D}" destId="{D765E3FC-4299-495A-A57F-76DE1B00D2D7}" srcOrd="1" destOrd="0" parTransId="{F00A8202-45DB-4BE8-81EA-B8FC51513347}" sibTransId="{66128CE3-B6E3-4F1D-A9E6-D9677C68932F}"/>
    <dgm:cxn modelId="{9F227F03-4633-4A35-9D31-6F2425580AC1}" type="presParOf" srcId="{4F4A73BE-2516-4CA4-83E1-65B9F881C691}" destId="{80BD788B-838E-41F6-A7DB-800C17CC82C8}" srcOrd="0" destOrd="0" presId="urn:microsoft.com/office/officeart/2005/8/layout/hList1"/>
    <dgm:cxn modelId="{D3213EE5-0854-4498-98CC-926350B3D76A}" type="presParOf" srcId="{80BD788B-838E-41F6-A7DB-800C17CC82C8}" destId="{D63020EB-B25E-4F82-9D4C-6B33F02F4BBD}" srcOrd="0" destOrd="0" presId="urn:microsoft.com/office/officeart/2005/8/layout/hList1"/>
    <dgm:cxn modelId="{8DF6E72F-F248-49EE-9108-FFE49073A7C8}" type="presParOf" srcId="{80BD788B-838E-41F6-A7DB-800C17CC82C8}" destId="{E64C05B2-49A8-42AD-83B3-15948ABA8F78}" srcOrd="1" destOrd="0" presId="urn:microsoft.com/office/officeart/2005/8/layout/hList1"/>
    <dgm:cxn modelId="{2E3F5777-ED84-4F84-B7BF-767310B7754C}" type="presParOf" srcId="{4F4A73BE-2516-4CA4-83E1-65B9F881C691}" destId="{01BC169F-217E-461C-B8B4-10AD314C514D}" srcOrd="1" destOrd="0" presId="urn:microsoft.com/office/officeart/2005/8/layout/hList1"/>
    <dgm:cxn modelId="{81B61536-2874-453D-9F11-BB1DC3338072}" type="presParOf" srcId="{4F4A73BE-2516-4CA4-83E1-65B9F881C691}" destId="{1D45A556-EE30-4B13-8FCF-8CFB556D8378}" srcOrd="2" destOrd="0" presId="urn:microsoft.com/office/officeart/2005/8/layout/hList1"/>
    <dgm:cxn modelId="{4A9AF4E1-F97E-42C9-86E3-C958C2D5CFEB}" type="presParOf" srcId="{1D45A556-EE30-4B13-8FCF-8CFB556D8378}" destId="{C45C97D5-6E6E-4464-92E7-E8017CA39031}" srcOrd="0" destOrd="0" presId="urn:microsoft.com/office/officeart/2005/8/layout/hList1"/>
    <dgm:cxn modelId="{577665D6-FF1B-43A6-97B1-2F2FDD925318}" type="presParOf" srcId="{1D45A556-EE30-4B13-8FCF-8CFB556D8378}" destId="{697B97DD-1B7C-4A29-8FA5-8A7A062DFF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D93742-ED37-4970-81FC-C99862692D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019F1E7-A9EA-43EE-AEC6-9BC982393B5C}">
      <dgm:prSet phldrT="[Text]" custT="1"/>
      <dgm:spPr/>
      <dgm:t>
        <a:bodyPr/>
        <a:lstStyle/>
        <a:p>
          <a:r>
            <a:rPr lang="en-US" sz="2000" dirty="0" smtClean="0"/>
            <a:t>Laboratory</a:t>
          </a:r>
          <a:endParaRPr lang="en-US" sz="2000" dirty="0"/>
        </a:p>
      </dgm:t>
    </dgm:pt>
    <dgm:pt modelId="{283E50FF-2C2D-480E-948E-3D79843183C8}" type="parTrans" cxnId="{D8566C56-6AE7-4D7E-A721-6098287E71C1}">
      <dgm:prSet/>
      <dgm:spPr/>
      <dgm:t>
        <a:bodyPr/>
        <a:lstStyle/>
        <a:p>
          <a:endParaRPr lang="en-US" sz="2400"/>
        </a:p>
      </dgm:t>
    </dgm:pt>
    <dgm:pt modelId="{799633F2-89AF-4A92-A807-127586D5F844}" type="sibTrans" cxnId="{D8566C56-6AE7-4D7E-A721-6098287E71C1}">
      <dgm:prSet/>
      <dgm:spPr/>
      <dgm:t>
        <a:bodyPr/>
        <a:lstStyle/>
        <a:p>
          <a:endParaRPr lang="en-US" sz="2400"/>
        </a:p>
      </dgm:t>
    </dgm:pt>
    <dgm:pt modelId="{815B695B-6BE2-45D2-92E3-24F3E296013C}">
      <dgm:prSet phldrT="[Text]" custT="1"/>
      <dgm:spPr/>
      <dgm:t>
        <a:bodyPr/>
        <a:lstStyle/>
        <a:p>
          <a:r>
            <a:rPr lang="en-US" sz="1800" dirty="0" err="1" smtClean="0"/>
            <a:t>hCG</a:t>
          </a:r>
          <a:endParaRPr lang="en-US" sz="2000" dirty="0"/>
        </a:p>
      </dgm:t>
    </dgm:pt>
    <dgm:pt modelId="{E9FAC11B-4197-41DC-8D7C-6D0D2D8DD44B}" type="parTrans" cxnId="{8E8E955B-1DE2-44C5-9C2D-AA9556F9840C}">
      <dgm:prSet/>
      <dgm:spPr/>
      <dgm:t>
        <a:bodyPr/>
        <a:lstStyle/>
        <a:p>
          <a:endParaRPr lang="en-US" sz="2400"/>
        </a:p>
      </dgm:t>
    </dgm:pt>
    <dgm:pt modelId="{AFBD560E-66CA-4BF6-934A-3B41503C9C91}" type="sibTrans" cxnId="{8E8E955B-1DE2-44C5-9C2D-AA9556F9840C}">
      <dgm:prSet/>
      <dgm:spPr/>
      <dgm:t>
        <a:bodyPr/>
        <a:lstStyle/>
        <a:p>
          <a:endParaRPr lang="en-US" sz="2400"/>
        </a:p>
      </dgm:t>
    </dgm:pt>
    <dgm:pt modelId="{1BF98781-0329-4A67-8BBD-C717090FBBDB}">
      <dgm:prSet phldrT="[Text]" custT="1"/>
      <dgm:spPr/>
      <dgm:t>
        <a:bodyPr/>
        <a:lstStyle/>
        <a:p>
          <a:r>
            <a:rPr lang="en-US" sz="1600" dirty="0" smtClean="0"/>
            <a:t>CBC with diff/platelets</a:t>
          </a:r>
          <a:endParaRPr lang="en-US" sz="1600" dirty="0"/>
        </a:p>
      </dgm:t>
    </dgm:pt>
    <dgm:pt modelId="{3A19522E-1F4C-40EE-96B3-43B23E907942}" type="parTrans" cxnId="{446765B7-F475-465E-A407-4DFC818B7B55}">
      <dgm:prSet/>
      <dgm:spPr/>
      <dgm:t>
        <a:bodyPr/>
        <a:lstStyle/>
        <a:p>
          <a:endParaRPr lang="en-US" sz="2400"/>
        </a:p>
      </dgm:t>
    </dgm:pt>
    <dgm:pt modelId="{B2B2652C-ED58-4AB3-A26E-229AA76F89A6}" type="sibTrans" cxnId="{446765B7-F475-465E-A407-4DFC818B7B55}">
      <dgm:prSet/>
      <dgm:spPr/>
      <dgm:t>
        <a:bodyPr/>
        <a:lstStyle/>
        <a:p>
          <a:endParaRPr lang="en-US" sz="2400"/>
        </a:p>
      </dgm:t>
    </dgm:pt>
    <dgm:pt modelId="{1EFC5E12-EB43-4DC8-9A16-72BCD569F608}">
      <dgm:prSet custT="1"/>
      <dgm:spPr/>
      <dgm:t>
        <a:bodyPr/>
        <a:lstStyle/>
        <a:p>
          <a:r>
            <a:rPr lang="en-US" sz="1800" dirty="0" smtClean="0"/>
            <a:t>Dipstick UA</a:t>
          </a:r>
          <a:endParaRPr lang="en-US" sz="1800" dirty="0"/>
        </a:p>
      </dgm:t>
    </dgm:pt>
    <dgm:pt modelId="{AE9EAC02-4EF2-41DD-8AF8-0427DEEC9671}" type="parTrans" cxnId="{DF492C75-570B-47CF-8063-36D47F88D49A}">
      <dgm:prSet/>
      <dgm:spPr/>
      <dgm:t>
        <a:bodyPr/>
        <a:lstStyle/>
        <a:p>
          <a:endParaRPr lang="en-US" sz="2400"/>
        </a:p>
      </dgm:t>
    </dgm:pt>
    <dgm:pt modelId="{851F2C20-B168-419D-AAEA-CE7B3443F4F9}" type="sibTrans" cxnId="{DF492C75-570B-47CF-8063-36D47F88D49A}">
      <dgm:prSet/>
      <dgm:spPr/>
      <dgm:t>
        <a:bodyPr/>
        <a:lstStyle/>
        <a:p>
          <a:endParaRPr lang="en-US" sz="2400"/>
        </a:p>
      </dgm:t>
    </dgm:pt>
    <dgm:pt modelId="{5E521473-9351-4D17-9668-33DE7362BCD5}">
      <dgm:prSet custT="1"/>
      <dgm:spPr/>
      <dgm:t>
        <a:bodyPr/>
        <a:lstStyle/>
        <a:p>
          <a:r>
            <a:rPr lang="en-US" sz="1600" dirty="0" smtClean="0"/>
            <a:t>Chemistries</a:t>
          </a:r>
          <a:endParaRPr lang="en-US" sz="1800" dirty="0"/>
        </a:p>
      </dgm:t>
    </dgm:pt>
    <dgm:pt modelId="{F7630DDE-EB3F-4CFA-9FE8-2EE57DB1D024}" type="parTrans" cxnId="{A9081346-BBBE-4CCE-B3A2-00A7A5A839CF}">
      <dgm:prSet/>
      <dgm:spPr/>
      <dgm:t>
        <a:bodyPr/>
        <a:lstStyle/>
        <a:p>
          <a:endParaRPr lang="en-US" sz="2400"/>
        </a:p>
      </dgm:t>
    </dgm:pt>
    <dgm:pt modelId="{E55A87E4-C681-47F8-AF95-77ECEB47EA14}" type="sibTrans" cxnId="{A9081346-BBBE-4CCE-B3A2-00A7A5A839CF}">
      <dgm:prSet/>
      <dgm:spPr/>
      <dgm:t>
        <a:bodyPr/>
        <a:lstStyle/>
        <a:p>
          <a:endParaRPr lang="en-US" sz="2400"/>
        </a:p>
      </dgm:t>
    </dgm:pt>
    <dgm:pt modelId="{81F27172-19A8-4FE8-AC05-B9F158825767}">
      <dgm:prSet custT="1"/>
      <dgm:spPr/>
      <dgm:t>
        <a:bodyPr/>
        <a:lstStyle/>
        <a:p>
          <a:r>
            <a:rPr lang="en-US" sz="1600" dirty="0" smtClean="0"/>
            <a:t>Blood PK at hours 0,1,2,4,6</a:t>
          </a:r>
          <a:endParaRPr lang="en-US" sz="1600" dirty="0"/>
        </a:p>
      </dgm:t>
    </dgm:pt>
    <dgm:pt modelId="{5ACFA21F-2720-4A8C-88AB-A9B1E12A75E5}" type="parTrans" cxnId="{A21C5225-DAD3-4037-A2BE-C1377571E37D}">
      <dgm:prSet/>
      <dgm:spPr/>
      <dgm:t>
        <a:bodyPr/>
        <a:lstStyle/>
        <a:p>
          <a:endParaRPr lang="en-US"/>
        </a:p>
      </dgm:t>
    </dgm:pt>
    <dgm:pt modelId="{738BA4EA-B513-4114-BC82-C580784CA910}" type="sibTrans" cxnId="{A21C5225-DAD3-4037-A2BE-C1377571E37D}">
      <dgm:prSet/>
      <dgm:spPr/>
      <dgm:t>
        <a:bodyPr/>
        <a:lstStyle/>
        <a:p>
          <a:endParaRPr lang="en-US"/>
        </a:p>
      </dgm:t>
    </dgm:pt>
    <dgm:pt modelId="{2AD13131-BF63-4684-8476-CCBE5CCE9A02}">
      <dgm:prSet custT="1"/>
      <dgm:spPr/>
      <dgm:t>
        <a:bodyPr/>
        <a:lstStyle/>
        <a:p>
          <a:r>
            <a:rPr lang="en-US" sz="1400" dirty="0" smtClean="0"/>
            <a:t>Cervical Tissue for PK</a:t>
          </a:r>
          <a:endParaRPr lang="en-US" sz="1600" dirty="0"/>
        </a:p>
      </dgm:t>
    </dgm:pt>
    <dgm:pt modelId="{2F0ECC0F-86D3-49AC-9AC8-5D0709EEE7C8}" type="parTrans" cxnId="{0D8ACFC9-52FD-4649-9E7D-EA2CC56FAC83}">
      <dgm:prSet/>
      <dgm:spPr/>
      <dgm:t>
        <a:bodyPr/>
        <a:lstStyle/>
        <a:p>
          <a:endParaRPr lang="en-US"/>
        </a:p>
      </dgm:t>
    </dgm:pt>
    <dgm:pt modelId="{CC1D61CC-FF3A-416C-8B62-28D230085993}" type="sibTrans" cxnId="{0D8ACFC9-52FD-4649-9E7D-EA2CC56FAC83}">
      <dgm:prSet/>
      <dgm:spPr/>
      <dgm:t>
        <a:bodyPr/>
        <a:lstStyle/>
        <a:p>
          <a:endParaRPr lang="en-US"/>
        </a:p>
      </dgm:t>
    </dgm:pt>
    <dgm:pt modelId="{C1F424B1-E0D2-4FED-9E22-642D8812091D}">
      <dgm:prSet custT="1"/>
      <dgm:spPr/>
      <dgm:t>
        <a:bodyPr/>
        <a:lstStyle/>
        <a:p>
          <a:r>
            <a:rPr lang="en-US" sz="1600" dirty="0" smtClean="0"/>
            <a:t>Gram stain </a:t>
          </a:r>
          <a:endParaRPr lang="en-US" sz="1800" dirty="0"/>
        </a:p>
      </dgm:t>
    </dgm:pt>
    <dgm:pt modelId="{75D63BDF-A524-483C-AFD0-15C8E9044A89}" type="parTrans" cxnId="{CED82F84-91A0-42B0-8E97-D17731B43B88}">
      <dgm:prSet/>
      <dgm:spPr/>
      <dgm:t>
        <a:bodyPr/>
        <a:lstStyle/>
        <a:p>
          <a:endParaRPr lang="en-US"/>
        </a:p>
      </dgm:t>
    </dgm:pt>
    <dgm:pt modelId="{7352738A-A296-4F14-BD74-DB2B98A577D6}" type="sibTrans" cxnId="{CED82F84-91A0-42B0-8E97-D17731B43B88}">
      <dgm:prSet/>
      <dgm:spPr/>
      <dgm:t>
        <a:bodyPr/>
        <a:lstStyle/>
        <a:p>
          <a:endParaRPr lang="en-US"/>
        </a:p>
      </dgm:t>
    </dgm:pt>
    <dgm:pt modelId="{C3BF46E5-52FD-4AC5-BEE5-E8F93EFDB600}">
      <dgm:prSet custT="1"/>
      <dgm:spPr/>
      <dgm:t>
        <a:bodyPr/>
        <a:lstStyle/>
        <a:p>
          <a:r>
            <a:rPr lang="en-US" sz="1600" dirty="0" smtClean="0"/>
            <a:t>Vaginal PK at hours 0,1,2,4,6</a:t>
          </a:r>
          <a:endParaRPr lang="en-US" sz="1800" dirty="0"/>
        </a:p>
      </dgm:t>
    </dgm:pt>
    <dgm:pt modelId="{2D2C9A10-618A-4674-8654-F340B4C3E9C8}" type="parTrans" cxnId="{2A8C740A-650A-418F-B629-EB1B70D28377}">
      <dgm:prSet/>
      <dgm:spPr/>
      <dgm:t>
        <a:bodyPr/>
        <a:lstStyle/>
        <a:p>
          <a:endParaRPr lang="en-US"/>
        </a:p>
      </dgm:t>
    </dgm:pt>
    <dgm:pt modelId="{F0975502-8DFE-4DBE-A902-941BD02D64D0}" type="sibTrans" cxnId="{2A8C740A-650A-418F-B629-EB1B70D28377}">
      <dgm:prSet/>
      <dgm:spPr/>
      <dgm:t>
        <a:bodyPr/>
        <a:lstStyle/>
        <a:p>
          <a:endParaRPr lang="en-US"/>
        </a:p>
      </dgm:t>
    </dgm:pt>
    <dgm:pt modelId="{6CDC1E5F-A3D1-4D41-AAC6-CB47E22F146B}">
      <dgm:prSet/>
      <dgm:spPr/>
      <dgm:t>
        <a:bodyPr/>
        <a:lstStyle/>
        <a:p>
          <a:r>
            <a:rPr lang="en-US" dirty="0" smtClean="0"/>
            <a:t>Urine</a:t>
          </a:r>
          <a:endParaRPr lang="en-US" dirty="0"/>
        </a:p>
      </dgm:t>
    </dgm:pt>
    <dgm:pt modelId="{974CD14E-08C9-4FE8-91E2-468D9E2DD2B5}" type="parTrans" cxnId="{8B5AC2E5-A892-45AB-8FB3-D14EAC3D57D7}">
      <dgm:prSet/>
      <dgm:spPr/>
      <dgm:t>
        <a:bodyPr/>
        <a:lstStyle/>
        <a:p>
          <a:endParaRPr lang="en-US"/>
        </a:p>
      </dgm:t>
    </dgm:pt>
    <dgm:pt modelId="{CF430C08-268A-448E-86E2-43A637B8161D}" type="sibTrans" cxnId="{8B5AC2E5-A892-45AB-8FB3-D14EAC3D57D7}">
      <dgm:prSet/>
      <dgm:spPr/>
      <dgm:t>
        <a:bodyPr/>
        <a:lstStyle/>
        <a:p>
          <a:endParaRPr lang="en-US"/>
        </a:p>
      </dgm:t>
    </dgm:pt>
    <dgm:pt modelId="{214D9CDC-52EF-474B-A301-4D828E6E3740}">
      <dgm:prSet/>
      <dgm:spPr/>
      <dgm:t>
        <a:bodyPr/>
        <a:lstStyle/>
        <a:p>
          <a:r>
            <a:rPr lang="en-US" dirty="0" smtClean="0"/>
            <a:t>Blood</a:t>
          </a:r>
          <a:endParaRPr lang="en-US" dirty="0"/>
        </a:p>
      </dgm:t>
    </dgm:pt>
    <dgm:pt modelId="{22065B78-2B61-4F0D-9F9C-82B2BC94FC71}" type="parTrans" cxnId="{FBC4930E-06A7-436E-852D-D970565A4223}">
      <dgm:prSet/>
      <dgm:spPr/>
      <dgm:t>
        <a:bodyPr/>
        <a:lstStyle/>
        <a:p>
          <a:endParaRPr lang="en-US"/>
        </a:p>
      </dgm:t>
    </dgm:pt>
    <dgm:pt modelId="{219BA9D1-0D0F-484D-A9CC-E772C4FFF8D4}" type="sibTrans" cxnId="{FBC4930E-06A7-436E-852D-D970565A4223}">
      <dgm:prSet/>
      <dgm:spPr/>
      <dgm:t>
        <a:bodyPr/>
        <a:lstStyle/>
        <a:p>
          <a:endParaRPr lang="en-US"/>
        </a:p>
      </dgm:t>
    </dgm:pt>
    <dgm:pt modelId="{7C4CA8D9-8474-4D97-929B-643CC1399D2E}">
      <dgm:prSet/>
      <dgm:spPr/>
      <dgm:t>
        <a:bodyPr/>
        <a:lstStyle/>
        <a:p>
          <a:r>
            <a:rPr lang="en-US" dirty="0" smtClean="0"/>
            <a:t>Cervical/Vaginal</a:t>
          </a:r>
          <a:endParaRPr lang="en-US" dirty="0"/>
        </a:p>
      </dgm:t>
    </dgm:pt>
    <dgm:pt modelId="{A4CDEB11-6ED2-4749-B8AD-611EEE58271F}" type="parTrans" cxnId="{E5F2A79C-B244-480C-9B7A-5E2C477B5C71}">
      <dgm:prSet/>
      <dgm:spPr/>
      <dgm:t>
        <a:bodyPr/>
        <a:lstStyle/>
        <a:p>
          <a:endParaRPr lang="en-US"/>
        </a:p>
      </dgm:t>
    </dgm:pt>
    <dgm:pt modelId="{886B5830-118A-4B8C-BC7A-6D5B832A3171}" type="sibTrans" cxnId="{E5F2A79C-B244-480C-9B7A-5E2C477B5C71}">
      <dgm:prSet/>
      <dgm:spPr/>
      <dgm:t>
        <a:bodyPr/>
        <a:lstStyle/>
        <a:p>
          <a:endParaRPr lang="en-US"/>
        </a:p>
      </dgm:t>
    </dgm:pt>
    <dgm:pt modelId="{395A594B-83CE-4887-8ACD-4D95352B0D30}" type="pres">
      <dgm:prSet presAssocID="{82D93742-ED37-4970-81FC-C99862692D4A}" presName="hierChild1" presStyleCnt="0">
        <dgm:presLayoutVars>
          <dgm:chPref val="1"/>
          <dgm:dir/>
          <dgm:animOne val="branch"/>
          <dgm:animLvl val="lvl"/>
          <dgm:resizeHandles/>
        </dgm:presLayoutVars>
      </dgm:prSet>
      <dgm:spPr/>
      <dgm:t>
        <a:bodyPr/>
        <a:lstStyle/>
        <a:p>
          <a:endParaRPr lang="en-US"/>
        </a:p>
      </dgm:t>
    </dgm:pt>
    <dgm:pt modelId="{DC703D3C-15C3-4947-9FAE-DC4F640F7B9C}" type="pres">
      <dgm:prSet presAssocID="{D019F1E7-A9EA-43EE-AEC6-9BC982393B5C}" presName="hierRoot1" presStyleCnt="0"/>
      <dgm:spPr/>
    </dgm:pt>
    <dgm:pt modelId="{CEC9C0AE-86B4-4594-BBCC-82F0A3F029F0}" type="pres">
      <dgm:prSet presAssocID="{D019F1E7-A9EA-43EE-AEC6-9BC982393B5C}" presName="composite" presStyleCnt="0"/>
      <dgm:spPr/>
    </dgm:pt>
    <dgm:pt modelId="{C8A7A4F7-E321-4471-BB7E-B4544BB862FF}" type="pres">
      <dgm:prSet presAssocID="{D019F1E7-A9EA-43EE-AEC6-9BC982393B5C}" presName="background" presStyleLbl="node0" presStyleIdx="0" presStyleCnt="1"/>
      <dgm:spPr/>
    </dgm:pt>
    <dgm:pt modelId="{F437CE59-1791-48F5-B9A6-7A46B84DD1C6}" type="pres">
      <dgm:prSet presAssocID="{D019F1E7-A9EA-43EE-AEC6-9BC982393B5C}" presName="text" presStyleLbl="fgAcc0" presStyleIdx="0" presStyleCnt="1" custScaleX="130165" custLinFactNeighborX="-67564" custLinFactNeighborY="-1107">
        <dgm:presLayoutVars>
          <dgm:chPref val="3"/>
        </dgm:presLayoutVars>
      </dgm:prSet>
      <dgm:spPr/>
      <dgm:t>
        <a:bodyPr/>
        <a:lstStyle/>
        <a:p>
          <a:endParaRPr lang="en-US"/>
        </a:p>
      </dgm:t>
    </dgm:pt>
    <dgm:pt modelId="{7469A9D0-33F7-422A-9E39-86082B7990A9}" type="pres">
      <dgm:prSet presAssocID="{D019F1E7-A9EA-43EE-AEC6-9BC982393B5C}" presName="hierChild2" presStyleCnt="0"/>
      <dgm:spPr/>
    </dgm:pt>
    <dgm:pt modelId="{7F120ECC-A7D2-4496-AE16-52E7B807CF3A}" type="pres">
      <dgm:prSet presAssocID="{974CD14E-08C9-4FE8-91E2-468D9E2DD2B5}" presName="Name10" presStyleLbl="parChTrans1D2" presStyleIdx="0" presStyleCnt="3"/>
      <dgm:spPr/>
      <dgm:t>
        <a:bodyPr/>
        <a:lstStyle/>
        <a:p>
          <a:endParaRPr lang="en-US"/>
        </a:p>
      </dgm:t>
    </dgm:pt>
    <dgm:pt modelId="{8CCC9124-56B2-4619-8638-93BCA10845B8}" type="pres">
      <dgm:prSet presAssocID="{6CDC1E5F-A3D1-4D41-AAC6-CB47E22F146B}" presName="hierRoot2" presStyleCnt="0"/>
      <dgm:spPr/>
    </dgm:pt>
    <dgm:pt modelId="{E2B19257-EBD6-4613-BDCD-688EAFA8CB65}" type="pres">
      <dgm:prSet presAssocID="{6CDC1E5F-A3D1-4D41-AAC6-CB47E22F146B}" presName="composite2" presStyleCnt="0"/>
      <dgm:spPr/>
    </dgm:pt>
    <dgm:pt modelId="{1BAA2E13-B0AC-4578-B69F-F24C74EE2679}" type="pres">
      <dgm:prSet presAssocID="{6CDC1E5F-A3D1-4D41-AAC6-CB47E22F146B}" presName="background2" presStyleLbl="node2" presStyleIdx="0" presStyleCnt="3"/>
      <dgm:spPr/>
    </dgm:pt>
    <dgm:pt modelId="{4FB98DF9-1FA0-419A-90BE-78FFE70ADEA3}" type="pres">
      <dgm:prSet presAssocID="{6CDC1E5F-A3D1-4D41-AAC6-CB47E22F146B}" presName="text2" presStyleLbl="fgAcc2" presStyleIdx="0" presStyleCnt="3" custLinFactX="-37666" custLinFactNeighborX="-100000" custLinFactNeighborY="-1626">
        <dgm:presLayoutVars>
          <dgm:chPref val="3"/>
        </dgm:presLayoutVars>
      </dgm:prSet>
      <dgm:spPr/>
      <dgm:t>
        <a:bodyPr/>
        <a:lstStyle/>
        <a:p>
          <a:endParaRPr lang="en-US"/>
        </a:p>
      </dgm:t>
    </dgm:pt>
    <dgm:pt modelId="{120035B5-E6CB-4FFE-8CC5-F690CFB25D41}" type="pres">
      <dgm:prSet presAssocID="{6CDC1E5F-A3D1-4D41-AAC6-CB47E22F146B}" presName="hierChild3" presStyleCnt="0"/>
      <dgm:spPr/>
    </dgm:pt>
    <dgm:pt modelId="{73B728D5-3992-4470-8A4B-CD9D95F6296E}" type="pres">
      <dgm:prSet presAssocID="{E9FAC11B-4197-41DC-8D7C-6D0D2D8DD44B}" presName="Name17" presStyleLbl="parChTrans1D3" presStyleIdx="0" presStyleCnt="3"/>
      <dgm:spPr/>
      <dgm:t>
        <a:bodyPr/>
        <a:lstStyle/>
        <a:p>
          <a:endParaRPr lang="en-US"/>
        </a:p>
      </dgm:t>
    </dgm:pt>
    <dgm:pt modelId="{8465364F-D079-489B-B400-F6B9FFBE89B9}" type="pres">
      <dgm:prSet presAssocID="{815B695B-6BE2-45D2-92E3-24F3E296013C}" presName="hierRoot3" presStyleCnt="0"/>
      <dgm:spPr/>
    </dgm:pt>
    <dgm:pt modelId="{19281141-A355-4840-8F26-D9C8FC2FDE74}" type="pres">
      <dgm:prSet presAssocID="{815B695B-6BE2-45D2-92E3-24F3E296013C}" presName="composite3" presStyleCnt="0"/>
      <dgm:spPr/>
    </dgm:pt>
    <dgm:pt modelId="{84F31AD9-3C9D-42F2-8C40-E4DE771E5700}" type="pres">
      <dgm:prSet presAssocID="{815B695B-6BE2-45D2-92E3-24F3E296013C}" presName="background3" presStyleLbl="node3" presStyleIdx="0" presStyleCnt="3"/>
      <dgm:spPr/>
    </dgm:pt>
    <dgm:pt modelId="{8C12CB3D-E8A7-4F60-BC7D-0698ED670EBD}" type="pres">
      <dgm:prSet presAssocID="{815B695B-6BE2-45D2-92E3-24F3E296013C}" presName="text3" presStyleLbl="fgAcc3" presStyleIdx="0" presStyleCnt="3" custLinFactX="-37666" custLinFactNeighborX="-100000" custLinFactNeighborY="-4752">
        <dgm:presLayoutVars>
          <dgm:chPref val="3"/>
        </dgm:presLayoutVars>
      </dgm:prSet>
      <dgm:spPr/>
      <dgm:t>
        <a:bodyPr/>
        <a:lstStyle/>
        <a:p>
          <a:endParaRPr lang="en-US"/>
        </a:p>
      </dgm:t>
    </dgm:pt>
    <dgm:pt modelId="{E0063D89-F945-4D5F-BF7A-F3249868C42D}" type="pres">
      <dgm:prSet presAssocID="{815B695B-6BE2-45D2-92E3-24F3E296013C}" presName="hierChild4" presStyleCnt="0"/>
      <dgm:spPr/>
    </dgm:pt>
    <dgm:pt modelId="{5727AD89-F432-4B27-82D2-9A16B4B0E0A9}" type="pres">
      <dgm:prSet presAssocID="{AE9EAC02-4EF2-41DD-8AF8-0427DEEC9671}" presName="Name23" presStyleLbl="parChTrans1D4" presStyleIdx="0" presStyleCnt="5"/>
      <dgm:spPr/>
      <dgm:t>
        <a:bodyPr/>
        <a:lstStyle/>
        <a:p>
          <a:endParaRPr lang="en-US"/>
        </a:p>
      </dgm:t>
    </dgm:pt>
    <dgm:pt modelId="{FF5BFA68-C041-41C1-BDEE-B06E800585FE}" type="pres">
      <dgm:prSet presAssocID="{1EFC5E12-EB43-4DC8-9A16-72BCD569F608}" presName="hierRoot4" presStyleCnt="0"/>
      <dgm:spPr/>
    </dgm:pt>
    <dgm:pt modelId="{EF90FE46-49C8-483D-9A33-EE96339D9E0C}" type="pres">
      <dgm:prSet presAssocID="{1EFC5E12-EB43-4DC8-9A16-72BCD569F608}" presName="composite4" presStyleCnt="0"/>
      <dgm:spPr/>
    </dgm:pt>
    <dgm:pt modelId="{8246895B-8374-4CDB-987E-A7D687E00D47}" type="pres">
      <dgm:prSet presAssocID="{1EFC5E12-EB43-4DC8-9A16-72BCD569F608}" presName="background4" presStyleLbl="node4" presStyleIdx="0" presStyleCnt="5"/>
      <dgm:spPr/>
    </dgm:pt>
    <dgm:pt modelId="{A917CDA8-CE56-453F-B8BC-4A01A6EB5341}" type="pres">
      <dgm:prSet presAssocID="{1EFC5E12-EB43-4DC8-9A16-72BCD569F608}" presName="text4" presStyleLbl="fgAcc4" presStyleIdx="0" presStyleCnt="5" custLinFactX="-37666" custLinFactNeighborX="-100000" custLinFactNeighborY="7634">
        <dgm:presLayoutVars>
          <dgm:chPref val="3"/>
        </dgm:presLayoutVars>
      </dgm:prSet>
      <dgm:spPr/>
      <dgm:t>
        <a:bodyPr/>
        <a:lstStyle/>
        <a:p>
          <a:endParaRPr lang="en-US"/>
        </a:p>
      </dgm:t>
    </dgm:pt>
    <dgm:pt modelId="{45184BFA-5040-4052-9BA5-8D38B41AE1B8}" type="pres">
      <dgm:prSet presAssocID="{1EFC5E12-EB43-4DC8-9A16-72BCD569F608}" presName="hierChild5" presStyleCnt="0"/>
      <dgm:spPr/>
    </dgm:pt>
    <dgm:pt modelId="{A25DC4FC-4074-4021-A82E-849000CE01FE}" type="pres">
      <dgm:prSet presAssocID="{22065B78-2B61-4F0D-9F9C-82B2BC94FC71}" presName="Name10" presStyleLbl="parChTrans1D2" presStyleIdx="1" presStyleCnt="3"/>
      <dgm:spPr/>
      <dgm:t>
        <a:bodyPr/>
        <a:lstStyle/>
        <a:p>
          <a:endParaRPr lang="en-US"/>
        </a:p>
      </dgm:t>
    </dgm:pt>
    <dgm:pt modelId="{451809F6-7473-40E6-BE6E-6D6FB66B8D50}" type="pres">
      <dgm:prSet presAssocID="{214D9CDC-52EF-474B-A301-4D828E6E3740}" presName="hierRoot2" presStyleCnt="0"/>
      <dgm:spPr/>
    </dgm:pt>
    <dgm:pt modelId="{C358C5C7-9114-410E-BA17-1ED8D2770410}" type="pres">
      <dgm:prSet presAssocID="{214D9CDC-52EF-474B-A301-4D828E6E3740}" presName="composite2" presStyleCnt="0"/>
      <dgm:spPr/>
    </dgm:pt>
    <dgm:pt modelId="{0E2F5ED9-79A5-4DDE-BAB3-EF76CBBA48A6}" type="pres">
      <dgm:prSet presAssocID="{214D9CDC-52EF-474B-A301-4D828E6E3740}" presName="background2" presStyleLbl="node2" presStyleIdx="1" presStyleCnt="3"/>
      <dgm:spPr/>
    </dgm:pt>
    <dgm:pt modelId="{6B8F6F43-9B82-44A7-887B-79FD28176F44}" type="pres">
      <dgm:prSet presAssocID="{214D9CDC-52EF-474B-A301-4D828E6E3740}" presName="text2" presStyleLbl="fgAcc2" presStyleIdx="1" presStyleCnt="3" custLinFactNeighborX="-70281">
        <dgm:presLayoutVars>
          <dgm:chPref val="3"/>
        </dgm:presLayoutVars>
      </dgm:prSet>
      <dgm:spPr/>
      <dgm:t>
        <a:bodyPr/>
        <a:lstStyle/>
        <a:p>
          <a:endParaRPr lang="en-US"/>
        </a:p>
      </dgm:t>
    </dgm:pt>
    <dgm:pt modelId="{DB21162C-FB6C-4A4D-B767-FF9285919819}" type="pres">
      <dgm:prSet presAssocID="{214D9CDC-52EF-474B-A301-4D828E6E3740}" presName="hierChild3" presStyleCnt="0"/>
      <dgm:spPr/>
    </dgm:pt>
    <dgm:pt modelId="{7D2AE34B-0A25-44D7-841D-40D11B9E0C6F}" type="pres">
      <dgm:prSet presAssocID="{3A19522E-1F4C-40EE-96B3-43B23E907942}" presName="Name17" presStyleLbl="parChTrans1D3" presStyleIdx="1" presStyleCnt="3"/>
      <dgm:spPr/>
      <dgm:t>
        <a:bodyPr/>
        <a:lstStyle/>
        <a:p>
          <a:endParaRPr lang="en-US"/>
        </a:p>
      </dgm:t>
    </dgm:pt>
    <dgm:pt modelId="{D4262088-03BB-42B5-8480-3A24923122DC}" type="pres">
      <dgm:prSet presAssocID="{1BF98781-0329-4A67-8BBD-C717090FBBDB}" presName="hierRoot3" presStyleCnt="0"/>
      <dgm:spPr/>
    </dgm:pt>
    <dgm:pt modelId="{40DF08AC-5483-4B4C-9DFB-B623719072A7}" type="pres">
      <dgm:prSet presAssocID="{1BF98781-0329-4A67-8BBD-C717090FBBDB}" presName="composite3" presStyleCnt="0"/>
      <dgm:spPr/>
    </dgm:pt>
    <dgm:pt modelId="{DF40ACC3-1318-49FA-895B-7A201C00F4FE}" type="pres">
      <dgm:prSet presAssocID="{1BF98781-0329-4A67-8BBD-C717090FBBDB}" presName="background3" presStyleLbl="node3" presStyleIdx="1" presStyleCnt="3"/>
      <dgm:spPr/>
    </dgm:pt>
    <dgm:pt modelId="{F1D16F30-673B-41ED-8027-F6A66A0E9DE9}" type="pres">
      <dgm:prSet presAssocID="{1BF98781-0329-4A67-8BBD-C717090FBBDB}" presName="text3" presStyleLbl="fgAcc3" presStyleIdx="1" presStyleCnt="3" custScaleX="163800" custLinFactNeighborX="-70281">
        <dgm:presLayoutVars>
          <dgm:chPref val="3"/>
        </dgm:presLayoutVars>
      </dgm:prSet>
      <dgm:spPr/>
      <dgm:t>
        <a:bodyPr/>
        <a:lstStyle/>
        <a:p>
          <a:endParaRPr lang="en-US"/>
        </a:p>
      </dgm:t>
    </dgm:pt>
    <dgm:pt modelId="{371434CC-8A7E-4BC6-973D-5F74E75F1F84}" type="pres">
      <dgm:prSet presAssocID="{1BF98781-0329-4A67-8BBD-C717090FBBDB}" presName="hierChild4" presStyleCnt="0"/>
      <dgm:spPr/>
    </dgm:pt>
    <dgm:pt modelId="{970F6591-FC16-4258-BC11-48D3F00CC180}" type="pres">
      <dgm:prSet presAssocID="{F7630DDE-EB3F-4CFA-9FE8-2EE57DB1D024}" presName="Name23" presStyleLbl="parChTrans1D4" presStyleIdx="1" presStyleCnt="5"/>
      <dgm:spPr/>
      <dgm:t>
        <a:bodyPr/>
        <a:lstStyle/>
        <a:p>
          <a:endParaRPr lang="en-US"/>
        </a:p>
      </dgm:t>
    </dgm:pt>
    <dgm:pt modelId="{B2B57B8C-AD57-49AD-B0D1-F1A62E8D0681}" type="pres">
      <dgm:prSet presAssocID="{5E521473-9351-4D17-9668-33DE7362BCD5}" presName="hierRoot4" presStyleCnt="0"/>
      <dgm:spPr/>
    </dgm:pt>
    <dgm:pt modelId="{E8FF5097-1E85-4390-AAC2-CFDDAB25ADA3}" type="pres">
      <dgm:prSet presAssocID="{5E521473-9351-4D17-9668-33DE7362BCD5}" presName="composite4" presStyleCnt="0"/>
      <dgm:spPr/>
    </dgm:pt>
    <dgm:pt modelId="{85C4720B-47B1-46CD-B909-3A833023E4D9}" type="pres">
      <dgm:prSet presAssocID="{5E521473-9351-4D17-9668-33DE7362BCD5}" presName="background4" presStyleLbl="node4" presStyleIdx="1" presStyleCnt="5"/>
      <dgm:spPr/>
    </dgm:pt>
    <dgm:pt modelId="{7C84AD94-403D-4679-81A0-19CFD885CB2A}" type="pres">
      <dgm:prSet presAssocID="{5E521473-9351-4D17-9668-33DE7362BCD5}" presName="text4" presStyleLbl="fgAcc4" presStyleIdx="1" presStyleCnt="5" custScaleX="177540" custLinFactNeighborX="-70281">
        <dgm:presLayoutVars>
          <dgm:chPref val="3"/>
        </dgm:presLayoutVars>
      </dgm:prSet>
      <dgm:spPr/>
      <dgm:t>
        <a:bodyPr/>
        <a:lstStyle/>
        <a:p>
          <a:endParaRPr lang="en-US"/>
        </a:p>
      </dgm:t>
    </dgm:pt>
    <dgm:pt modelId="{87FF0DD2-CECE-4ACB-8715-AFE7D6825887}" type="pres">
      <dgm:prSet presAssocID="{5E521473-9351-4D17-9668-33DE7362BCD5}" presName="hierChild5" presStyleCnt="0"/>
      <dgm:spPr/>
    </dgm:pt>
    <dgm:pt modelId="{59EE0A22-4A4D-4FC5-988B-A53626B6D038}" type="pres">
      <dgm:prSet presAssocID="{5ACFA21F-2720-4A8C-88AB-A9B1E12A75E5}" presName="Name23" presStyleLbl="parChTrans1D4" presStyleIdx="2" presStyleCnt="5"/>
      <dgm:spPr/>
      <dgm:t>
        <a:bodyPr/>
        <a:lstStyle/>
        <a:p>
          <a:endParaRPr lang="en-US"/>
        </a:p>
      </dgm:t>
    </dgm:pt>
    <dgm:pt modelId="{DAE2EBD4-4A77-41C8-B91D-BE5995B0A7BA}" type="pres">
      <dgm:prSet presAssocID="{81F27172-19A8-4FE8-AC05-B9F158825767}" presName="hierRoot4" presStyleCnt="0"/>
      <dgm:spPr/>
    </dgm:pt>
    <dgm:pt modelId="{05123EB8-D064-4398-B6A4-5B5534F6551E}" type="pres">
      <dgm:prSet presAssocID="{81F27172-19A8-4FE8-AC05-B9F158825767}" presName="composite4" presStyleCnt="0"/>
      <dgm:spPr/>
    </dgm:pt>
    <dgm:pt modelId="{B5CACF2C-D668-481C-9A49-D5866620BC51}" type="pres">
      <dgm:prSet presAssocID="{81F27172-19A8-4FE8-AC05-B9F158825767}" presName="background4" presStyleLbl="node4" presStyleIdx="2" presStyleCnt="5"/>
      <dgm:spPr/>
    </dgm:pt>
    <dgm:pt modelId="{8C2A5C06-413B-4FCE-9F1B-EF4873CD1805}" type="pres">
      <dgm:prSet presAssocID="{81F27172-19A8-4FE8-AC05-B9F158825767}" presName="text4" presStyleLbl="fgAcc4" presStyleIdx="2" presStyleCnt="5" custScaleX="163800" custLinFactNeighborX="-70281">
        <dgm:presLayoutVars>
          <dgm:chPref val="3"/>
        </dgm:presLayoutVars>
      </dgm:prSet>
      <dgm:spPr/>
      <dgm:t>
        <a:bodyPr/>
        <a:lstStyle/>
        <a:p>
          <a:endParaRPr lang="en-US"/>
        </a:p>
      </dgm:t>
    </dgm:pt>
    <dgm:pt modelId="{42ED6571-C286-4CD7-B037-55D7534E2AC9}" type="pres">
      <dgm:prSet presAssocID="{81F27172-19A8-4FE8-AC05-B9F158825767}" presName="hierChild5" presStyleCnt="0"/>
      <dgm:spPr/>
    </dgm:pt>
    <dgm:pt modelId="{A633741E-4AA8-4EBC-856C-922469A65DD5}" type="pres">
      <dgm:prSet presAssocID="{A4CDEB11-6ED2-4749-B8AD-611EEE58271F}" presName="Name10" presStyleLbl="parChTrans1D2" presStyleIdx="2" presStyleCnt="3"/>
      <dgm:spPr/>
      <dgm:t>
        <a:bodyPr/>
        <a:lstStyle/>
        <a:p>
          <a:endParaRPr lang="en-US"/>
        </a:p>
      </dgm:t>
    </dgm:pt>
    <dgm:pt modelId="{85EA9999-94B2-4DC2-BC4A-BB8DF0FCF902}" type="pres">
      <dgm:prSet presAssocID="{7C4CA8D9-8474-4D97-929B-643CC1399D2E}" presName="hierRoot2" presStyleCnt="0"/>
      <dgm:spPr/>
    </dgm:pt>
    <dgm:pt modelId="{0845AD8B-579F-4AFB-A6BF-24EBC2F581F8}" type="pres">
      <dgm:prSet presAssocID="{7C4CA8D9-8474-4D97-929B-643CC1399D2E}" presName="composite2" presStyleCnt="0"/>
      <dgm:spPr/>
    </dgm:pt>
    <dgm:pt modelId="{A10DC3C4-288A-4786-87C0-F2B75CEA9C47}" type="pres">
      <dgm:prSet presAssocID="{7C4CA8D9-8474-4D97-929B-643CC1399D2E}" presName="background2" presStyleLbl="node2" presStyleIdx="2" presStyleCnt="3"/>
      <dgm:spPr/>
    </dgm:pt>
    <dgm:pt modelId="{1223BED2-6906-40B4-902A-27F1D57644E8}" type="pres">
      <dgm:prSet presAssocID="{7C4CA8D9-8474-4D97-929B-643CC1399D2E}" presName="text2" presStyleLbl="fgAcc2" presStyleIdx="2" presStyleCnt="3" custScaleX="154957" custLinFactNeighborX="-47850" custLinFactNeighborY="1940">
        <dgm:presLayoutVars>
          <dgm:chPref val="3"/>
        </dgm:presLayoutVars>
      </dgm:prSet>
      <dgm:spPr/>
      <dgm:t>
        <a:bodyPr/>
        <a:lstStyle/>
        <a:p>
          <a:endParaRPr lang="en-US"/>
        </a:p>
      </dgm:t>
    </dgm:pt>
    <dgm:pt modelId="{8F90AFF1-18E3-49EA-A33F-FEF036A66304}" type="pres">
      <dgm:prSet presAssocID="{7C4CA8D9-8474-4D97-929B-643CC1399D2E}" presName="hierChild3" presStyleCnt="0"/>
      <dgm:spPr/>
    </dgm:pt>
    <dgm:pt modelId="{8EFE9618-6D98-410A-8468-112792916CC0}" type="pres">
      <dgm:prSet presAssocID="{2F0ECC0F-86D3-49AC-9AC8-5D0709EEE7C8}" presName="Name17" presStyleLbl="parChTrans1D3" presStyleIdx="2" presStyleCnt="3"/>
      <dgm:spPr/>
      <dgm:t>
        <a:bodyPr/>
        <a:lstStyle/>
        <a:p>
          <a:endParaRPr lang="en-US"/>
        </a:p>
      </dgm:t>
    </dgm:pt>
    <dgm:pt modelId="{818DB2C6-3C67-4E75-9873-1EFC20D10275}" type="pres">
      <dgm:prSet presAssocID="{2AD13131-BF63-4684-8476-CCBE5CCE9A02}" presName="hierRoot3" presStyleCnt="0"/>
      <dgm:spPr/>
    </dgm:pt>
    <dgm:pt modelId="{18AD2C16-63BB-4FBF-8C96-B3E02334F1F4}" type="pres">
      <dgm:prSet presAssocID="{2AD13131-BF63-4684-8476-CCBE5CCE9A02}" presName="composite3" presStyleCnt="0"/>
      <dgm:spPr/>
    </dgm:pt>
    <dgm:pt modelId="{6C0DC1EC-1242-40D4-802C-604C80BF2BC1}" type="pres">
      <dgm:prSet presAssocID="{2AD13131-BF63-4684-8476-CCBE5CCE9A02}" presName="background3" presStyleLbl="node3" presStyleIdx="2" presStyleCnt="3"/>
      <dgm:spPr/>
    </dgm:pt>
    <dgm:pt modelId="{1D907BAF-8ED3-472A-83C6-0207A5BC459A}" type="pres">
      <dgm:prSet presAssocID="{2AD13131-BF63-4684-8476-CCBE5CCE9A02}" presName="text3" presStyleLbl="fgAcc3" presStyleIdx="2" presStyleCnt="3" custLinFactNeighborX="-47998">
        <dgm:presLayoutVars>
          <dgm:chPref val="3"/>
        </dgm:presLayoutVars>
      </dgm:prSet>
      <dgm:spPr/>
      <dgm:t>
        <a:bodyPr/>
        <a:lstStyle/>
        <a:p>
          <a:endParaRPr lang="en-US"/>
        </a:p>
      </dgm:t>
    </dgm:pt>
    <dgm:pt modelId="{801CFBDA-0865-49CD-AA9A-409E6A8071C3}" type="pres">
      <dgm:prSet presAssocID="{2AD13131-BF63-4684-8476-CCBE5CCE9A02}" presName="hierChild4" presStyleCnt="0"/>
      <dgm:spPr/>
    </dgm:pt>
    <dgm:pt modelId="{C7B36B0D-AFD2-4B7C-8507-FE5CFBD44E50}" type="pres">
      <dgm:prSet presAssocID="{75D63BDF-A524-483C-AFD0-15C8E9044A89}" presName="Name23" presStyleLbl="parChTrans1D4" presStyleIdx="3" presStyleCnt="5"/>
      <dgm:spPr/>
      <dgm:t>
        <a:bodyPr/>
        <a:lstStyle/>
        <a:p>
          <a:endParaRPr lang="en-US"/>
        </a:p>
      </dgm:t>
    </dgm:pt>
    <dgm:pt modelId="{8A3EBC9D-D15C-4C43-A0AE-5594BED3A5C7}" type="pres">
      <dgm:prSet presAssocID="{C1F424B1-E0D2-4FED-9E22-642D8812091D}" presName="hierRoot4" presStyleCnt="0"/>
      <dgm:spPr/>
    </dgm:pt>
    <dgm:pt modelId="{E75C48CA-867F-4CD0-AF09-639D132D4B3F}" type="pres">
      <dgm:prSet presAssocID="{C1F424B1-E0D2-4FED-9E22-642D8812091D}" presName="composite4" presStyleCnt="0"/>
      <dgm:spPr/>
    </dgm:pt>
    <dgm:pt modelId="{6BBD6D61-A452-46E5-A029-8E0AFB4861E1}" type="pres">
      <dgm:prSet presAssocID="{C1F424B1-E0D2-4FED-9E22-642D8812091D}" presName="background4" presStyleLbl="node4" presStyleIdx="3" presStyleCnt="5"/>
      <dgm:spPr/>
    </dgm:pt>
    <dgm:pt modelId="{A52CC0F1-BDF4-4ECF-9D69-7D113DD403AD}" type="pres">
      <dgm:prSet presAssocID="{C1F424B1-E0D2-4FED-9E22-642D8812091D}" presName="text4" presStyleLbl="fgAcc4" presStyleIdx="3" presStyleCnt="5" custLinFactNeighborX="-47998">
        <dgm:presLayoutVars>
          <dgm:chPref val="3"/>
        </dgm:presLayoutVars>
      </dgm:prSet>
      <dgm:spPr/>
      <dgm:t>
        <a:bodyPr/>
        <a:lstStyle/>
        <a:p>
          <a:endParaRPr lang="en-US"/>
        </a:p>
      </dgm:t>
    </dgm:pt>
    <dgm:pt modelId="{DCA3D4B1-252E-46E8-A8D8-382FD92BD265}" type="pres">
      <dgm:prSet presAssocID="{C1F424B1-E0D2-4FED-9E22-642D8812091D}" presName="hierChild5" presStyleCnt="0"/>
      <dgm:spPr/>
    </dgm:pt>
    <dgm:pt modelId="{A091BA0C-0DBF-4A97-B7CD-DCC76CFDCEDD}" type="pres">
      <dgm:prSet presAssocID="{2D2C9A10-618A-4674-8654-F340B4C3E9C8}" presName="Name23" presStyleLbl="parChTrans1D4" presStyleIdx="4" presStyleCnt="5"/>
      <dgm:spPr/>
      <dgm:t>
        <a:bodyPr/>
        <a:lstStyle/>
        <a:p>
          <a:endParaRPr lang="en-US"/>
        </a:p>
      </dgm:t>
    </dgm:pt>
    <dgm:pt modelId="{6B5A94AD-B59E-4895-988A-C6202F5C6D6F}" type="pres">
      <dgm:prSet presAssocID="{C3BF46E5-52FD-4AC5-BEE5-E8F93EFDB600}" presName="hierRoot4" presStyleCnt="0"/>
      <dgm:spPr/>
    </dgm:pt>
    <dgm:pt modelId="{41FB6F67-461A-4701-8E53-3388EE6B51B3}" type="pres">
      <dgm:prSet presAssocID="{C3BF46E5-52FD-4AC5-BEE5-E8F93EFDB600}" presName="composite4" presStyleCnt="0"/>
      <dgm:spPr/>
    </dgm:pt>
    <dgm:pt modelId="{5A4B1ADA-1173-4EFE-9AFB-B7BD3E7CFD12}" type="pres">
      <dgm:prSet presAssocID="{C3BF46E5-52FD-4AC5-BEE5-E8F93EFDB600}" presName="background4" presStyleLbl="node4" presStyleIdx="4" presStyleCnt="5"/>
      <dgm:spPr/>
    </dgm:pt>
    <dgm:pt modelId="{9360B80C-7EB8-4EBC-88FE-710E7EF92166}" type="pres">
      <dgm:prSet presAssocID="{C3BF46E5-52FD-4AC5-BEE5-E8F93EFDB600}" presName="text4" presStyleLbl="fgAcc4" presStyleIdx="4" presStyleCnt="5" custScaleX="182140" custLinFactNeighborX="-47998">
        <dgm:presLayoutVars>
          <dgm:chPref val="3"/>
        </dgm:presLayoutVars>
      </dgm:prSet>
      <dgm:spPr/>
      <dgm:t>
        <a:bodyPr/>
        <a:lstStyle/>
        <a:p>
          <a:endParaRPr lang="en-US"/>
        </a:p>
      </dgm:t>
    </dgm:pt>
    <dgm:pt modelId="{F73F5C05-C90B-43CA-A570-C39D301B3E65}" type="pres">
      <dgm:prSet presAssocID="{C3BF46E5-52FD-4AC5-BEE5-E8F93EFDB600}" presName="hierChild5" presStyleCnt="0"/>
      <dgm:spPr/>
    </dgm:pt>
  </dgm:ptLst>
  <dgm:cxnLst>
    <dgm:cxn modelId="{144C35CB-5F62-46F6-9687-127C5D92AAA5}" type="presOf" srcId="{C3BF46E5-52FD-4AC5-BEE5-E8F93EFDB600}" destId="{9360B80C-7EB8-4EBC-88FE-710E7EF92166}" srcOrd="0" destOrd="0" presId="urn:microsoft.com/office/officeart/2005/8/layout/hierarchy1"/>
    <dgm:cxn modelId="{1DCC727D-9087-4F30-94B7-D8CA4CE18682}" type="presOf" srcId="{2F0ECC0F-86D3-49AC-9AC8-5D0709EEE7C8}" destId="{8EFE9618-6D98-410A-8468-112792916CC0}" srcOrd="0" destOrd="0" presId="urn:microsoft.com/office/officeart/2005/8/layout/hierarchy1"/>
    <dgm:cxn modelId="{567D4916-661B-45CC-A2AE-2A78BAE8DD27}" type="presOf" srcId="{F7630DDE-EB3F-4CFA-9FE8-2EE57DB1D024}" destId="{970F6591-FC16-4258-BC11-48D3F00CC180}" srcOrd="0" destOrd="0" presId="urn:microsoft.com/office/officeart/2005/8/layout/hierarchy1"/>
    <dgm:cxn modelId="{65BDFB65-A139-4AEF-ABB1-672639C8A769}" type="presOf" srcId="{82D93742-ED37-4970-81FC-C99862692D4A}" destId="{395A594B-83CE-4887-8ACD-4D95352B0D30}" srcOrd="0" destOrd="0" presId="urn:microsoft.com/office/officeart/2005/8/layout/hierarchy1"/>
    <dgm:cxn modelId="{0D8ACFC9-52FD-4649-9E7D-EA2CC56FAC83}" srcId="{7C4CA8D9-8474-4D97-929B-643CC1399D2E}" destId="{2AD13131-BF63-4684-8476-CCBE5CCE9A02}" srcOrd="0" destOrd="0" parTransId="{2F0ECC0F-86D3-49AC-9AC8-5D0709EEE7C8}" sibTransId="{CC1D61CC-FF3A-416C-8B62-28D230085993}"/>
    <dgm:cxn modelId="{D8566C56-6AE7-4D7E-A721-6098287E71C1}" srcId="{82D93742-ED37-4970-81FC-C99862692D4A}" destId="{D019F1E7-A9EA-43EE-AEC6-9BC982393B5C}" srcOrd="0" destOrd="0" parTransId="{283E50FF-2C2D-480E-948E-3D79843183C8}" sibTransId="{799633F2-89AF-4A92-A807-127586D5F844}"/>
    <dgm:cxn modelId="{03DEB3F7-9055-43B4-89E2-64C16E08BAAF}" type="presOf" srcId="{974CD14E-08C9-4FE8-91E2-468D9E2DD2B5}" destId="{7F120ECC-A7D2-4496-AE16-52E7B807CF3A}" srcOrd="0" destOrd="0" presId="urn:microsoft.com/office/officeart/2005/8/layout/hierarchy1"/>
    <dgm:cxn modelId="{226488AA-9AF9-4754-9826-87669A3FDAB7}" type="presOf" srcId="{81F27172-19A8-4FE8-AC05-B9F158825767}" destId="{8C2A5C06-413B-4FCE-9F1B-EF4873CD1805}" srcOrd="0" destOrd="0" presId="urn:microsoft.com/office/officeart/2005/8/layout/hierarchy1"/>
    <dgm:cxn modelId="{64CA99B2-362F-48E0-975F-4DE92B91DB35}" type="presOf" srcId="{815B695B-6BE2-45D2-92E3-24F3E296013C}" destId="{8C12CB3D-E8A7-4F60-BC7D-0698ED670EBD}" srcOrd="0" destOrd="0" presId="urn:microsoft.com/office/officeart/2005/8/layout/hierarchy1"/>
    <dgm:cxn modelId="{C88D8906-5395-47B8-8763-F63E90BF5862}" type="presOf" srcId="{2D2C9A10-618A-4674-8654-F340B4C3E9C8}" destId="{A091BA0C-0DBF-4A97-B7CD-DCC76CFDCEDD}" srcOrd="0" destOrd="0" presId="urn:microsoft.com/office/officeart/2005/8/layout/hierarchy1"/>
    <dgm:cxn modelId="{6E9F212D-836D-4CBE-A30E-691621BFF3EA}" type="presOf" srcId="{1BF98781-0329-4A67-8BBD-C717090FBBDB}" destId="{F1D16F30-673B-41ED-8027-F6A66A0E9DE9}" srcOrd="0" destOrd="0" presId="urn:microsoft.com/office/officeart/2005/8/layout/hierarchy1"/>
    <dgm:cxn modelId="{446765B7-F475-465E-A407-4DFC818B7B55}" srcId="{214D9CDC-52EF-474B-A301-4D828E6E3740}" destId="{1BF98781-0329-4A67-8BBD-C717090FBBDB}" srcOrd="0" destOrd="0" parTransId="{3A19522E-1F4C-40EE-96B3-43B23E907942}" sibTransId="{B2B2652C-ED58-4AB3-A26E-229AA76F89A6}"/>
    <dgm:cxn modelId="{C86854DE-7BA8-46ED-BB08-19DE10D64CC8}" type="presOf" srcId="{2AD13131-BF63-4684-8476-CCBE5CCE9A02}" destId="{1D907BAF-8ED3-472A-83C6-0207A5BC459A}" srcOrd="0" destOrd="0" presId="urn:microsoft.com/office/officeart/2005/8/layout/hierarchy1"/>
    <dgm:cxn modelId="{ED4FD01B-0F75-4084-9191-036315901384}" type="presOf" srcId="{5ACFA21F-2720-4A8C-88AB-A9B1E12A75E5}" destId="{59EE0A22-4A4D-4FC5-988B-A53626B6D038}" srcOrd="0" destOrd="0" presId="urn:microsoft.com/office/officeart/2005/8/layout/hierarchy1"/>
    <dgm:cxn modelId="{DF492C75-570B-47CF-8063-36D47F88D49A}" srcId="{815B695B-6BE2-45D2-92E3-24F3E296013C}" destId="{1EFC5E12-EB43-4DC8-9A16-72BCD569F608}" srcOrd="0" destOrd="0" parTransId="{AE9EAC02-4EF2-41DD-8AF8-0427DEEC9671}" sibTransId="{851F2C20-B168-419D-AAEA-CE7B3443F4F9}"/>
    <dgm:cxn modelId="{E8D5FC75-9BE3-4421-8B8B-A3D7760F9A47}" type="presOf" srcId="{3A19522E-1F4C-40EE-96B3-43B23E907942}" destId="{7D2AE34B-0A25-44D7-841D-40D11B9E0C6F}" srcOrd="0" destOrd="0" presId="urn:microsoft.com/office/officeart/2005/8/layout/hierarchy1"/>
    <dgm:cxn modelId="{555C8396-9F9B-45EE-B61E-54DDC6DE1622}" type="presOf" srcId="{1EFC5E12-EB43-4DC8-9A16-72BCD569F608}" destId="{A917CDA8-CE56-453F-B8BC-4A01A6EB5341}" srcOrd="0" destOrd="0" presId="urn:microsoft.com/office/officeart/2005/8/layout/hierarchy1"/>
    <dgm:cxn modelId="{2060F8CB-03C8-4F9D-9B12-799A8053FBD9}" type="presOf" srcId="{75D63BDF-A524-483C-AFD0-15C8E9044A89}" destId="{C7B36B0D-AFD2-4B7C-8507-FE5CFBD44E50}" srcOrd="0" destOrd="0" presId="urn:microsoft.com/office/officeart/2005/8/layout/hierarchy1"/>
    <dgm:cxn modelId="{8E8E955B-1DE2-44C5-9C2D-AA9556F9840C}" srcId="{6CDC1E5F-A3D1-4D41-AAC6-CB47E22F146B}" destId="{815B695B-6BE2-45D2-92E3-24F3E296013C}" srcOrd="0" destOrd="0" parTransId="{E9FAC11B-4197-41DC-8D7C-6D0D2D8DD44B}" sibTransId="{AFBD560E-66CA-4BF6-934A-3B41503C9C91}"/>
    <dgm:cxn modelId="{BA6A6BA7-E702-424C-B74C-CA58331FCF99}" type="presOf" srcId="{22065B78-2B61-4F0D-9F9C-82B2BC94FC71}" destId="{A25DC4FC-4074-4021-A82E-849000CE01FE}" srcOrd="0" destOrd="0" presId="urn:microsoft.com/office/officeart/2005/8/layout/hierarchy1"/>
    <dgm:cxn modelId="{2A76BDB9-6DCC-4B08-A4DC-B5F93BDEE955}" type="presOf" srcId="{A4CDEB11-6ED2-4749-B8AD-611EEE58271F}" destId="{A633741E-4AA8-4EBC-856C-922469A65DD5}" srcOrd="0" destOrd="0" presId="urn:microsoft.com/office/officeart/2005/8/layout/hierarchy1"/>
    <dgm:cxn modelId="{47349DA3-060B-4F93-8F3D-70F0068D5687}" type="presOf" srcId="{AE9EAC02-4EF2-41DD-8AF8-0427DEEC9671}" destId="{5727AD89-F432-4B27-82D2-9A16B4B0E0A9}" srcOrd="0" destOrd="0" presId="urn:microsoft.com/office/officeart/2005/8/layout/hierarchy1"/>
    <dgm:cxn modelId="{0F7C0B55-35F3-49CD-921D-B2DF2D3AF34C}" type="presOf" srcId="{5E521473-9351-4D17-9668-33DE7362BCD5}" destId="{7C84AD94-403D-4679-81A0-19CFD885CB2A}" srcOrd="0" destOrd="0" presId="urn:microsoft.com/office/officeart/2005/8/layout/hierarchy1"/>
    <dgm:cxn modelId="{0DDF5399-0CA9-4249-B5D0-48C53B9CFE8E}" type="presOf" srcId="{C1F424B1-E0D2-4FED-9E22-642D8812091D}" destId="{A52CC0F1-BDF4-4ECF-9D69-7D113DD403AD}" srcOrd="0" destOrd="0" presId="urn:microsoft.com/office/officeart/2005/8/layout/hierarchy1"/>
    <dgm:cxn modelId="{A7C9BE6E-DB26-4298-BB0D-14A487165E37}" type="presOf" srcId="{7C4CA8D9-8474-4D97-929B-643CC1399D2E}" destId="{1223BED2-6906-40B4-902A-27F1D57644E8}" srcOrd="0" destOrd="0" presId="urn:microsoft.com/office/officeart/2005/8/layout/hierarchy1"/>
    <dgm:cxn modelId="{1BD87632-F193-4661-AF99-592AAB1FF020}" type="presOf" srcId="{E9FAC11B-4197-41DC-8D7C-6D0D2D8DD44B}" destId="{73B728D5-3992-4470-8A4B-CD9D95F6296E}" srcOrd="0" destOrd="0" presId="urn:microsoft.com/office/officeart/2005/8/layout/hierarchy1"/>
    <dgm:cxn modelId="{A9081346-BBBE-4CCE-B3A2-00A7A5A839CF}" srcId="{1BF98781-0329-4A67-8BBD-C717090FBBDB}" destId="{5E521473-9351-4D17-9668-33DE7362BCD5}" srcOrd="0" destOrd="0" parTransId="{F7630DDE-EB3F-4CFA-9FE8-2EE57DB1D024}" sibTransId="{E55A87E4-C681-47F8-AF95-77ECEB47EA14}"/>
    <dgm:cxn modelId="{E5F2A79C-B244-480C-9B7A-5E2C477B5C71}" srcId="{D019F1E7-A9EA-43EE-AEC6-9BC982393B5C}" destId="{7C4CA8D9-8474-4D97-929B-643CC1399D2E}" srcOrd="2" destOrd="0" parTransId="{A4CDEB11-6ED2-4749-B8AD-611EEE58271F}" sibTransId="{886B5830-118A-4B8C-BC7A-6D5B832A3171}"/>
    <dgm:cxn modelId="{CED82F84-91A0-42B0-8E97-D17731B43B88}" srcId="{2AD13131-BF63-4684-8476-CCBE5CCE9A02}" destId="{C1F424B1-E0D2-4FED-9E22-642D8812091D}" srcOrd="0" destOrd="0" parTransId="{75D63BDF-A524-483C-AFD0-15C8E9044A89}" sibTransId="{7352738A-A296-4F14-BD74-DB2B98A577D6}"/>
    <dgm:cxn modelId="{8B5AC2E5-A892-45AB-8FB3-D14EAC3D57D7}" srcId="{D019F1E7-A9EA-43EE-AEC6-9BC982393B5C}" destId="{6CDC1E5F-A3D1-4D41-AAC6-CB47E22F146B}" srcOrd="0" destOrd="0" parTransId="{974CD14E-08C9-4FE8-91E2-468D9E2DD2B5}" sibTransId="{CF430C08-268A-448E-86E2-43A637B8161D}"/>
    <dgm:cxn modelId="{D405F7C0-FF99-487F-8763-78E4D2A8EF74}" type="presOf" srcId="{D019F1E7-A9EA-43EE-AEC6-9BC982393B5C}" destId="{F437CE59-1791-48F5-B9A6-7A46B84DD1C6}" srcOrd="0" destOrd="0" presId="urn:microsoft.com/office/officeart/2005/8/layout/hierarchy1"/>
    <dgm:cxn modelId="{A21C5225-DAD3-4037-A2BE-C1377571E37D}" srcId="{5E521473-9351-4D17-9668-33DE7362BCD5}" destId="{81F27172-19A8-4FE8-AC05-B9F158825767}" srcOrd="0" destOrd="0" parTransId="{5ACFA21F-2720-4A8C-88AB-A9B1E12A75E5}" sibTransId="{738BA4EA-B513-4114-BC82-C580784CA910}"/>
    <dgm:cxn modelId="{D6C04EEB-9349-4FED-B0BD-7FA3C28408A6}" type="presOf" srcId="{214D9CDC-52EF-474B-A301-4D828E6E3740}" destId="{6B8F6F43-9B82-44A7-887B-79FD28176F44}" srcOrd="0" destOrd="0" presId="urn:microsoft.com/office/officeart/2005/8/layout/hierarchy1"/>
    <dgm:cxn modelId="{A4CAF873-191C-4D0D-8C02-C591E02E9F2A}" type="presOf" srcId="{6CDC1E5F-A3D1-4D41-AAC6-CB47E22F146B}" destId="{4FB98DF9-1FA0-419A-90BE-78FFE70ADEA3}" srcOrd="0" destOrd="0" presId="urn:microsoft.com/office/officeart/2005/8/layout/hierarchy1"/>
    <dgm:cxn modelId="{FBC4930E-06A7-436E-852D-D970565A4223}" srcId="{D019F1E7-A9EA-43EE-AEC6-9BC982393B5C}" destId="{214D9CDC-52EF-474B-A301-4D828E6E3740}" srcOrd="1" destOrd="0" parTransId="{22065B78-2B61-4F0D-9F9C-82B2BC94FC71}" sibTransId="{219BA9D1-0D0F-484D-A9CC-E772C4FFF8D4}"/>
    <dgm:cxn modelId="{2A8C740A-650A-418F-B629-EB1B70D28377}" srcId="{C1F424B1-E0D2-4FED-9E22-642D8812091D}" destId="{C3BF46E5-52FD-4AC5-BEE5-E8F93EFDB600}" srcOrd="0" destOrd="0" parTransId="{2D2C9A10-618A-4674-8654-F340B4C3E9C8}" sibTransId="{F0975502-8DFE-4DBE-A902-941BD02D64D0}"/>
    <dgm:cxn modelId="{F4DE8068-53C1-4D75-A343-E9E281F18F06}" type="presParOf" srcId="{395A594B-83CE-4887-8ACD-4D95352B0D30}" destId="{DC703D3C-15C3-4947-9FAE-DC4F640F7B9C}" srcOrd="0" destOrd="0" presId="urn:microsoft.com/office/officeart/2005/8/layout/hierarchy1"/>
    <dgm:cxn modelId="{C82938A8-6294-476E-9132-4DBAD877193A}" type="presParOf" srcId="{DC703D3C-15C3-4947-9FAE-DC4F640F7B9C}" destId="{CEC9C0AE-86B4-4594-BBCC-82F0A3F029F0}" srcOrd="0" destOrd="0" presId="urn:microsoft.com/office/officeart/2005/8/layout/hierarchy1"/>
    <dgm:cxn modelId="{AB2E2FE7-E5DE-4EB8-AEBB-221036E14DF4}" type="presParOf" srcId="{CEC9C0AE-86B4-4594-BBCC-82F0A3F029F0}" destId="{C8A7A4F7-E321-4471-BB7E-B4544BB862FF}" srcOrd="0" destOrd="0" presId="urn:microsoft.com/office/officeart/2005/8/layout/hierarchy1"/>
    <dgm:cxn modelId="{7D65090D-FC36-4593-AD18-E810E53B8866}" type="presParOf" srcId="{CEC9C0AE-86B4-4594-BBCC-82F0A3F029F0}" destId="{F437CE59-1791-48F5-B9A6-7A46B84DD1C6}" srcOrd="1" destOrd="0" presId="urn:microsoft.com/office/officeart/2005/8/layout/hierarchy1"/>
    <dgm:cxn modelId="{31CE29FA-37A7-4BB9-BF45-2EF660A19F49}" type="presParOf" srcId="{DC703D3C-15C3-4947-9FAE-DC4F640F7B9C}" destId="{7469A9D0-33F7-422A-9E39-86082B7990A9}" srcOrd="1" destOrd="0" presId="urn:microsoft.com/office/officeart/2005/8/layout/hierarchy1"/>
    <dgm:cxn modelId="{DC064D6D-5189-416D-A12F-E8BEF81D94E2}" type="presParOf" srcId="{7469A9D0-33F7-422A-9E39-86082B7990A9}" destId="{7F120ECC-A7D2-4496-AE16-52E7B807CF3A}" srcOrd="0" destOrd="0" presId="urn:microsoft.com/office/officeart/2005/8/layout/hierarchy1"/>
    <dgm:cxn modelId="{0C369705-CB04-45F1-8E2A-410771644D87}" type="presParOf" srcId="{7469A9D0-33F7-422A-9E39-86082B7990A9}" destId="{8CCC9124-56B2-4619-8638-93BCA10845B8}" srcOrd="1" destOrd="0" presId="urn:microsoft.com/office/officeart/2005/8/layout/hierarchy1"/>
    <dgm:cxn modelId="{A5079D21-10B8-4876-9217-390B7DD2E584}" type="presParOf" srcId="{8CCC9124-56B2-4619-8638-93BCA10845B8}" destId="{E2B19257-EBD6-4613-BDCD-688EAFA8CB65}" srcOrd="0" destOrd="0" presId="urn:microsoft.com/office/officeart/2005/8/layout/hierarchy1"/>
    <dgm:cxn modelId="{029F9C49-ACBC-449C-805B-87B555C00BF1}" type="presParOf" srcId="{E2B19257-EBD6-4613-BDCD-688EAFA8CB65}" destId="{1BAA2E13-B0AC-4578-B69F-F24C74EE2679}" srcOrd="0" destOrd="0" presId="urn:microsoft.com/office/officeart/2005/8/layout/hierarchy1"/>
    <dgm:cxn modelId="{F5876171-6393-453A-946C-0199049CC7F8}" type="presParOf" srcId="{E2B19257-EBD6-4613-BDCD-688EAFA8CB65}" destId="{4FB98DF9-1FA0-419A-90BE-78FFE70ADEA3}" srcOrd="1" destOrd="0" presId="urn:microsoft.com/office/officeart/2005/8/layout/hierarchy1"/>
    <dgm:cxn modelId="{B10E217A-C9E1-432D-8124-F8A4B2794FB8}" type="presParOf" srcId="{8CCC9124-56B2-4619-8638-93BCA10845B8}" destId="{120035B5-E6CB-4FFE-8CC5-F690CFB25D41}" srcOrd="1" destOrd="0" presId="urn:microsoft.com/office/officeart/2005/8/layout/hierarchy1"/>
    <dgm:cxn modelId="{F0A76A35-13B5-48CF-B9C3-DC3F2EA4ABEC}" type="presParOf" srcId="{120035B5-E6CB-4FFE-8CC5-F690CFB25D41}" destId="{73B728D5-3992-4470-8A4B-CD9D95F6296E}" srcOrd="0" destOrd="0" presId="urn:microsoft.com/office/officeart/2005/8/layout/hierarchy1"/>
    <dgm:cxn modelId="{088D5655-FC8C-42E8-890C-4DF5906EB161}" type="presParOf" srcId="{120035B5-E6CB-4FFE-8CC5-F690CFB25D41}" destId="{8465364F-D079-489B-B400-F6B9FFBE89B9}" srcOrd="1" destOrd="0" presId="urn:microsoft.com/office/officeart/2005/8/layout/hierarchy1"/>
    <dgm:cxn modelId="{FD52B556-B22E-4150-A2FC-1EFF637C4865}" type="presParOf" srcId="{8465364F-D079-489B-B400-F6B9FFBE89B9}" destId="{19281141-A355-4840-8F26-D9C8FC2FDE74}" srcOrd="0" destOrd="0" presId="urn:microsoft.com/office/officeart/2005/8/layout/hierarchy1"/>
    <dgm:cxn modelId="{672F5CCE-B87B-4C95-AA7C-ED3A7468459A}" type="presParOf" srcId="{19281141-A355-4840-8F26-D9C8FC2FDE74}" destId="{84F31AD9-3C9D-42F2-8C40-E4DE771E5700}" srcOrd="0" destOrd="0" presId="urn:microsoft.com/office/officeart/2005/8/layout/hierarchy1"/>
    <dgm:cxn modelId="{FAF74070-6B52-44E3-9E54-45FB9D5217E1}" type="presParOf" srcId="{19281141-A355-4840-8F26-D9C8FC2FDE74}" destId="{8C12CB3D-E8A7-4F60-BC7D-0698ED670EBD}" srcOrd="1" destOrd="0" presId="urn:microsoft.com/office/officeart/2005/8/layout/hierarchy1"/>
    <dgm:cxn modelId="{46C7F9CF-873C-4286-9D90-947ED35B13C5}" type="presParOf" srcId="{8465364F-D079-489B-B400-F6B9FFBE89B9}" destId="{E0063D89-F945-4D5F-BF7A-F3249868C42D}" srcOrd="1" destOrd="0" presId="urn:microsoft.com/office/officeart/2005/8/layout/hierarchy1"/>
    <dgm:cxn modelId="{605683B7-BE99-43FA-B686-3CC9EE8EB560}" type="presParOf" srcId="{E0063D89-F945-4D5F-BF7A-F3249868C42D}" destId="{5727AD89-F432-4B27-82D2-9A16B4B0E0A9}" srcOrd="0" destOrd="0" presId="urn:microsoft.com/office/officeart/2005/8/layout/hierarchy1"/>
    <dgm:cxn modelId="{464065FE-AA5A-4192-818C-3AC25E20E7B1}" type="presParOf" srcId="{E0063D89-F945-4D5F-BF7A-F3249868C42D}" destId="{FF5BFA68-C041-41C1-BDEE-B06E800585FE}" srcOrd="1" destOrd="0" presId="urn:microsoft.com/office/officeart/2005/8/layout/hierarchy1"/>
    <dgm:cxn modelId="{EDC074A3-5636-49C8-AA8C-8078D8050E72}" type="presParOf" srcId="{FF5BFA68-C041-41C1-BDEE-B06E800585FE}" destId="{EF90FE46-49C8-483D-9A33-EE96339D9E0C}" srcOrd="0" destOrd="0" presId="urn:microsoft.com/office/officeart/2005/8/layout/hierarchy1"/>
    <dgm:cxn modelId="{97E5CE26-5A0A-4DB3-82EB-4E9106CB792B}" type="presParOf" srcId="{EF90FE46-49C8-483D-9A33-EE96339D9E0C}" destId="{8246895B-8374-4CDB-987E-A7D687E00D47}" srcOrd="0" destOrd="0" presId="urn:microsoft.com/office/officeart/2005/8/layout/hierarchy1"/>
    <dgm:cxn modelId="{EBFD9762-E13F-4F3C-8DF7-2F98B43FA600}" type="presParOf" srcId="{EF90FE46-49C8-483D-9A33-EE96339D9E0C}" destId="{A917CDA8-CE56-453F-B8BC-4A01A6EB5341}" srcOrd="1" destOrd="0" presId="urn:microsoft.com/office/officeart/2005/8/layout/hierarchy1"/>
    <dgm:cxn modelId="{4570B0BD-C974-4867-8E1A-B6C0AB014223}" type="presParOf" srcId="{FF5BFA68-C041-41C1-BDEE-B06E800585FE}" destId="{45184BFA-5040-4052-9BA5-8D38B41AE1B8}" srcOrd="1" destOrd="0" presId="urn:microsoft.com/office/officeart/2005/8/layout/hierarchy1"/>
    <dgm:cxn modelId="{61D958E8-BF0A-47FE-B209-D852108C1B8F}" type="presParOf" srcId="{7469A9D0-33F7-422A-9E39-86082B7990A9}" destId="{A25DC4FC-4074-4021-A82E-849000CE01FE}" srcOrd="2" destOrd="0" presId="urn:microsoft.com/office/officeart/2005/8/layout/hierarchy1"/>
    <dgm:cxn modelId="{CC205181-7FCF-48D2-A45C-E8A6997A2E1E}" type="presParOf" srcId="{7469A9D0-33F7-422A-9E39-86082B7990A9}" destId="{451809F6-7473-40E6-BE6E-6D6FB66B8D50}" srcOrd="3" destOrd="0" presId="urn:microsoft.com/office/officeart/2005/8/layout/hierarchy1"/>
    <dgm:cxn modelId="{A88526AD-7A8A-4885-9D43-2B825D7A39BE}" type="presParOf" srcId="{451809F6-7473-40E6-BE6E-6D6FB66B8D50}" destId="{C358C5C7-9114-410E-BA17-1ED8D2770410}" srcOrd="0" destOrd="0" presId="urn:microsoft.com/office/officeart/2005/8/layout/hierarchy1"/>
    <dgm:cxn modelId="{6295801E-6C56-4B50-8290-BE76C7E26ED5}" type="presParOf" srcId="{C358C5C7-9114-410E-BA17-1ED8D2770410}" destId="{0E2F5ED9-79A5-4DDE-BAB3-EF76CBBA48A6}" srcOrd="0" destOrd="0" presId="urn:microsoft.com/office/officeart/2005/8/layout/hierarchy1"/>
    <dgm:cxn modelId="{55485AF1-A55F-43AE-BD34-4D1E8789F6C5}" type="presParOf" srcId="{C358C5C7-9114-410E-BA17-1ED8D2770410}" destId="{6B8F6F43-9B82-44A7-887B-79FD28176F44}" srcOrd="1" destOrd="0" presId="urn:microsoft.com/office/officeart/2005/8/layout/hierarchy1"/>
    <dgm:cxn modelId="{9300EB1F-DC00-444B-8923-50BFDDCFB22C}" type="presParOf" srcId="{451809F6-7473-40E6-BE6E-6D6FB66B8D50}" destId="{DB21162C-FB6C-4A4D-B767-FF9285919819}" srcOrd="1" destOrd="0" presId="urn:microsoft.com/office/officeart/2005/8/layout/hierarchy1"/>
    <dgm:cxn modelId="{5A109B1D-2977-4A6A-B599-106018F1BD77}" type="presParOf" srcId="{DB21162C-FB6C-4A4D-B767-FF9285919819}" destId="{7D2AE34B-0A25-44D7-841D-40D11B9E0C6F}" srcOrd="0" destOrd="0" presId="urn:microsoft.com/office/officeart/2005/8/layout/hierarchy1"/>
    <dgm:cxn modelId="{301829DE-9054-4D31-BE7B-088A51DE4A7C}" type="presParOf" srcId="{DB21162C-FB6C-4A4D-B767-FF9285919819}" destId="{D4262088-03BB-42B5-8480-3A24923122DC}" srcOrd="1" destOrd="0" presId="urn:microsoft.com/office/officeart/2005/8/layout/hierarchy1"/>
    <dgm:cxn modelId="{7F506A76-C9E4-4F9B-8307-67AFBCD8CBD3}" type="presParOf" srcId="{D4262088-03BB-42B5-8480-3A24923122DC}" destId="{40DF08AC-5483-4B4C-9DFB-B623719072A7}" srcOrd="0" destOrd="0" presId="urn:microsoft.com/office/officeart/2005/8/layout/hierarchy1"/>
    <dgm:cxn modelId="{A2A8814B-346B-438C-BCFA-0C9F29A945CE}" type="presParOf" srcId="{40DF08AC-5483-4B4C-9DFB-B623719072A7}" destId="{DF40ACC3-1318-49FA-895B-7A201C00F4FE}" srcOrd="0" destOrd="0" presId="urn:microsoft.com/office/officeart/2005/8/layout/hierarchy1"/>
    <dgm:cxn modelId="{49352D0C-A308-4EC1-B1B4-B7F683023E81}" type="presParOf" srcId="{40DF08AC-5483-4B4C-9DFB-B623719072A7}" destId="{F1D16F30-673B-41ED-8027-F6A66A0E9DE9}" srcOrd="1" destOrd="0" presId="urn:microsoft.com/office/officeart/2005/8/layout/hierarchy1"/>
    <dgm:cxn modelId="{CA9A4BBB-33CE-434E-8482-1D10C836E2C3}" type="presParOf" srcId="{D4262088-03BB-42B5-8480-3A24923122DC}" destId="{371434CC-8A7E-4BC6-973D-5F74E75F1F84}" srcOrd="1" destOrd="0" presId="urn:microsoft.com/office/officeart/2005/8/layout/hierarchy1"/>
    <dgm:cxn modelId="{89195F39-02FF-44E2-ACEA-8373818FA0BE}" type="presParOf" srcId="{371434CC-8A7E-4BC6-973D-5F74E75F1F84}" destId="{970F6591-FC16-4258-BC11-48D3F00CC180}" srcOrd="0" destOrd="0" presId="urn:microsoft.com/office/officeart/2005/8/layout/hierarchy1"/>
    <dgm:cxn modelId="{56ABA122-1BD4-4C28-8A1D-5F3472EB7C0E}" type="presParOf" srcId="{371434CC-8A7E-4BC6-973D-5F74E75F1F84}" destId="{B2B57B8C-AD57-49AD-B0D1-F1A62E8D0681}" srcOrd="1" destOrd="0" presId="urn:microsoft.com/office/officeart/2005/8/layout/hierarchy1"/>
    <dgm:cxn modelId="{1AF11483-C29E-4D55-9D73-DB7E6BDCB2CC}" type="presParOf" srcId="{B2B57B8C-AD57-49AD-B0D1-F1A62E8D0681}" destId="{E8FF5097-1E85-4390-AAC2-CFDDAB25ADA3}" srcOrd="0" destOrd="0" presId="urn:microsoft.com/office/officeart/2005/8/layout/hierarchy1"/>
    <dgm:cxn modelId="{41AC6832-0EAA-4139-A9F0-03E2978ED9B7}" type="presParOf" srcId="{E8FF5097-1E85-4390-AAC2-CFDDAB25ADA3}" destId="{85C4720B-47B1-46CD-B909-3A833023E4D9}" srcOrd="0" destOrd="0" presId="urn:microsoft.com/office/officeart/2005/8/layout/hierarchy1"/>
    <dgm:cxn modelId="{0A608C44-D87A-4011-80EF-BB9391B0279B}" type="presParOf" srcId="{E8FF5097-1E85-4390-AAC2-CFDDAB25ADA3}" destId="{7C84AD94-403D-4679-81A0-19CFD885CB2A}" srcOrd="1" destOrd="0" presId="urn:microsoft.com/office/officeart/2005/8/layout/hierarchy1"/>
    <dgm:cxn modelId="{E079FF63-D21A-4A82-9D94-07FD3FEC5E47}" type="presParOf" srcId="{B2B57B8C-AD57-49AD-B0D1-F1A62E8D0681}" destId="{87FF0DD2-CECE-4ACB-8715-AFE7D6825887}" srcOrd="1" destOrd="0" presId="urn:microsoft.com/office/officeart/2005/8/layout/hierarchy1"/>
    <dgm:cxn modelId="{54B79EAF-2DC5-409F-A46D-D9FB77B6ED1C}" type="presParOf" srcId="{87FF0DD2-CECE-4ACB-8715-AFE7D6825887}" destId="{59EE0A22-4A4D-4FC5-988B-A53626B6D038}" srcOrd="0" destOrd="0" presId="urn:microsoft.com/office/officeart/2005/8/layout/hierarchy1"/>
    <dgm:cxn modelId="{3A60261A-25C8-4701-A581-8566885EC643}" type="presParOf" srcId="{87FF0DD2-CECE-4ACB-8715-AFE7D6825887}" destId="{DAE2EBD4-4A77-41C8-B91D-BE5995B0A7BA}" srcOrd="1" destOrd="0" presId="urn:microsoft.com/office/officeart/2005/8/layout/hierarchy1"/>
    <dgm:cxn modelId="{A7841502-7AB9-4898-B26A-4CD538152A99}" type="presParOf" srcId="{DAE2EBD4-4A77-41C8-B91D-BE5995B0A7BA}" destId="{05123EB8-D064-4398-B6A4-5B5534F6551E}" srcOrd="0" destOrd="0" presId="urn:microsoft.com/office/officeart/2005/8/layout/hierarchy1"/>
    <dgm:cxn modelId="{A52EEAB0-D2B7-44C5-AC1B-70737537B503}" type="presParOf" srcId="{05123EB8-D064-4398-B6A4-5B5534F6551E}" destId="{B5CACF2C-D668-481C-9A49-D5866620BC51}" srcOrd="0" destOrd="0" presId="urn:microsoft.com/office/officeart/2005/8/layout/hierarchy1"/>
    <dgm:cxn modelId="{ADBFA1EC-CB0F-43D6-8F7C-871A21E50FA2}" type="presParOf" srcId="{05123EB8-D064-4398-B6A4-5B5534F6551E}" destId="{8C2A5C06-413B-4FCE-9F1B-EF4873CD1805}" srcOrd="1" destOrd="0" presId="urn:microsoft.com/office/officeart/2005/8/layout/hierarchy1"/>
    <dgm:cxn modelId="{39A3F67F-760F-44C9-9A37-51B2B82883EE}" type="presParOf" srcId="{DAE2EBD4-4A77-41C8-B91D-BE5995B0A7BA}" destId="{42ED6571-C286-4CD7-B037-55D7534E2AC9}" srcOrd="1" destOrd="0" presId="urn:microsoft.com/office/officeart/2005/8/layout/hierarchy1"/>
    <dgm:cxn modelId="{07F5A5E9-70E4-4416-AB45-16B3C2A06B00}" type="presParOf" srcId="{7469A9D0-33F7-422A-9E39-86082B7990A9}" destId="{A633741E-4AA8-4EBC-856C-922469A65DD5}" srcOrd="4" destOrd="0" presId="urn:microsoft.com/office/officeart/2005/8/layout/hierarchy1"/>
    <dgm:cxn modelId="{D7180C4E-649A-4E78-A171-3467595D2D35}" type="presParOf" srcId="{7469A9D0-33F7-422A-9E39-86082B7990A9}" destId="{85EA9999-94B2-4DC2-BC4A-BB8DF0FCF902}" srcOrd="5" destOrd="0" presId="urn:microsoft.com/office/officeart/2005/8/layout/hierarchy1"/>
    <dgm:cxn modelId="{31615ECC-E9D3-4115-8B2A-845E6F935497}" type="presParOf" srcId="{85EA9999-94B2-4DC2-BC4A-BB8DF0FCF902}" destId="{0845AD8B-579F-4AFB-A6BF-24EBC2F581F8}" srcOrd="0" destOrd="0" presId="urn:microsoft.com/office/officeart/2005/8/layout/hierarchy1"/>
    <dgm:cxn modelId="{00B80F68-0270-41FB-87B2-51B3A0FE3C06}" type="presParOf" srcId="{0845AD8B-579F-4AFB-A6BF-24EBC2F581F8}" destId="{A10DC3C4-288A-4786-87C0-F2B75CEA9C47}" srcOrd="0" destOrd="0" presId="urn:microsoft.com/office/officeart/2005/8/layout/hierarchy1"/>
    <dgm:cxn modelId="{EE6CDDF4-6796-44AD-99DD-EEB44F16B983}" type="presParOf" srcId="{0845AD8B-579F-4AFB-A6BF-24EBC2F581F8}" destId="{1223BED2-6906-40B4-902A-27F1D57644E8}" srcOrd="1" destOrd="0" presId="urn:microsoft.com/office/officeart/2005/8/layout/hierarchy1"/>
    <dgm:cxn modelId="{CD870297-6CFD-4F72-A8C1-96A42A5EC036}" type="presParOf" srcId="{85EA9999-94B2-4DC2-BC4A-BB8DF0FCF902}" destId="{8F90AFF1-18E3-49EA-A33F-FEF036A66304}" srcOrd="1" destOrd="0" presId="urn:microsoft.com/office/officeart/2005/8/layout/hierarchy1"/>
    <dgm:cxn modelId="{3C6B0EB2-3689-44B7-BD4F-FC3EC27016B5}" type="presParOf" srcId="{8F90AFF1-18E3-49EA-A33F-FEF036A66304}" destId="{8EFE9618-6D98-410A-8468-112792916CC0}" srcOrd="0" destOrd="0" presId="urn:microsoft.com/office/officeart/2005/8/layout/hierarchy1"/>
    <dgm:cxn modelId="{B98B75F4-C1D1-44CF-84FF-55D8EF505A5F}" type="presParOf" srcId="{8F90AFF1-18E3-49EA-A33F-FEF036A66304}" destId="{818DB2C6-3C67-4E75-9873-1EFC20D10275}" srcOrd="1" destOrd="0" presId="urn:microsoft.com/office/officeart/2005/8/layout/hierarchy1"/>
    <dgm:cxn modelId="{448BD4DF-355F-40F9-A970-5D3A7832D7B4}" type="presParOf" srcId="{818DB2C6-3C67-4E75-9873-1EFC20D10275}" destId="{18AD2C16-63BB-4FBF-8C96-B3E02334F1F4}" srcOrd="0" destOrd="0" presId="urn:microsoft.com/office/officeart/2005/8/layout/hierarchy1"/>
    <dgm:cxn modelId="{334EA2A7-9FF9-4BF7-A145-D7E3E08112C5}" type="presParOf" srcId="{18AD2C16-63BB-4FBF-8C96-B3E02334F1F4}" destId="{6C0DC1EC-1242-40D4-802C-604C80BF2BC1}" srcOrd="0" destOrd="0" presId="urn:microsoft.com/office/officeart/2005/8/layout/hierarchy1"/>
    <dgm:cxn modelId="{FEAB9ABD-6E41-46A9-9CB5-2D4307021C13}" type="presParOf" srcId="{18AD2C16-63BB-4FBF-8C96-B3E02334F1F4}" destId="{1D907BAF-8ED3-472A-83C6-0207A5BC459A}" srcOrd="1" destOrd="0" presId="urn:microsoft.com/office/officeart/2005/8/layout/hierarchy1"/>
    <dgm:cxn modelId="{176A32D1-02A3-4B56-A144-36C93C199F7B}" type="presParOf" srcId="{818DB2C6-3C67-4E75-9873-1EFC20D10275}" destId="{801CFBDA-0865-49CD-AA9A-409E6A8071C3}" srcOrd="1" destOrd="0" presId="urn:microsoft.com/office/officeart/2005/8/layout/hierarchy1"/>
    <dgm:cxn modelId="{972CDBCE-B9D0-40C9-B093-3CB83777E24E}" type="presParOf" srcId="{801CFBDA-0865-49CD-AA9A-409E6A8071C3}" destId="{C7B36B0D-AFD2-4B7C-8507-FE5CFBD44E50}" srcOrd="0" destOrd="0" presId="urn:microsoft.com/office/officeart/2005/8/layout/hierarchy1"/>
    <dgm:cxn modelId="{80E4B7F3-E1E1-448B-B91E-1BDE0BDD5942}" type="presParOf" srcId="{801CFBDA-0865-49CD-AA9A-409E6A8071C3}" destId="{8A3EBC9D-D15C-4C43-A0AE-5594BED3A5C7}" srcOrd="1" destOrd="0" presId="urn:microsoft.com/office/officeart/2005/8/layout/hierarchy1"/>
    <dgm:cxn modelId="{C6B04B6A-0A84-4D2E-8441-08AE558D3A50}" type="presParOf" srcId="{8A3EBC9D-D15C-4C43-A0AE-5594BED3A5C7}" destId="{E75C48CA-867F-4CD0-AF09-639D132D4B3F}" srcOrd="0" destOrd="0" presId="urn:microsoft.com/office/officeart/2005/8/layout/hierarchy1"/>
    <dgm:cxn modelId="{AEE0EE5C-9AFC-4654-9127-F7A5D105A43F}" type="presParOf" srcId="{E75C48CA-867F-4CD0-AF09-639D132D4B3F}" destId="{6BBD6D61-A452-46E5-A029-8E0AFB4861E1}" srcOrd="0" destOrd="0" presId="urn:microsoft.com/office/officeart/2005/8/layout/hierarchy1"/>
    <dgm:cxn modelId="{4306E79A-67A4-4D00-95E4-BFED479C36C3}" type="presParOf" srcId="{E75C48CA-867F-4CD0-AF09-639D132D4B3F}" destId="{A52CC0F1-BDF4-4ECF-9D69-7D113DD403AD}" srcOrd="1" destOrd="0" presId="urn:microsoft.com/office/officeart/2005/8/layout/hierarchy1"/>
    <dgm:cxn modelId="{3D1FEBD4-DDE2-4300-B2DA-7D473E5CEB0C}" type="presParOf" srcId="{8A3EBC9D-D15C-4C43-A0AE-5594BED3A5C7}" destId="{DCA3D4B1-252E-46E8-A8D8-382FD92BD265}" srcOrd="1" destOrd="0" presId="urn:microsoft.com/office/officeart/2005/8/layout/hierarchy1"/>
    <dgm:cxn modelId="{216399CF-7B2B-46D9-B4D2-467D61D2C494}" type="presParOf" srcId="{DCA3D4B1-252E-46E8-A8D8-382FD92BD265}" destId="{A091BA0C-0DBF-4A97-B7CD-DCC76CFDCEDD}" srcOrd="0" destOrd="0" presId="urn:microsoft.com/office/officeart/2005/8/layout/hierarchy1"/>
    <dgm:cxn modelId="{6D9C454C-A54B-471E-A1AF-5742FC2F6B14}" type="presParOf" srcId="{DCA3D4B1-252E-46E8-A8D8-382FD92BD265}" destId="{6B5A94AD-B59E-4895-988A-C6202F5C6D6F}" srcOrd="1" destOrd="0" presId="urn:microsoft.com/office/officeart/2005/8/layout/hierarchy1"/>
    <dgm:cxn modelId="{86AFEA3A-F0D6-4188-9BE0-167BC8DAF750}" type="presParOf" srcId="{6B5A94AD-B59E-4895-988A-C6202F5C6D6F}" destId="{41FB6F67-461A-4701-8E53-3388EE6B51B3}" srcOrd="0" destOrd="0" presId="urn:microsoft.com/office/officeart/2005/8/layout/hierarchy1"/>
    <dgm:cxn modelId="{246B4044-D93E-4167-B459-64AC1A98713D}" type="presParOf" srcId="{41FB6F67-461A-4701-8E53-3388EE6B51B3}" destId="{5A4B1ADA-1173-4EFE-9AFB-B7BD3E7CFD12}" srcOrd="0" destOrd="0" presId="urn:microsoft.com/office/officeart/2005/8/layout/hierarchy1"/>
    <dgm:cxn modelId="{E5695D39-791C-48AF-8F7C-66F6B7BB5BA9}" type="presParOf" srcId="{41FB6F67-461A-4701-8E53-3388EE6B51B3}" destId="{9360B80C-7EB8-4EBC-88FE-710E7EF92166}" srcOrd="1" destOrd="0" presId="urn:microsoft.com/office/officeart/2005/8/layout/hierarchy1"/>
    <dgm:cxn modelId="{613AC0E4-4525-46E6-88E7-FC01FB1407BC}" type="presParOf" srcId="{6B5A94AD-B59E-4895-988A-C6202F5C6D6F}" destId="{F73F5C05-C90B-43CA-A570-C39D301B3E6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555DE7-0DD0-4C1D-9096-C37AFFABE7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5FEEA3E-D834-4E44-B181-9D5DC400BDFE}">
      <dgm:prSet phldrT="[Text]"/>
      <dgm:spPr/>
      <dgm:t>
        <a:bodyPr/>
        <a:lstStyle/>
        <a:p>
          <a:r>
            <a:rPr lang="en-US" dirty="0" smtClean="0">
              <a:solidFill>
                <a:schemeClr val="bg1"/>
              </a:solidFill>
            </a:rPr>
            <a:t>Behavioral</a:t>
          </a:r>
          <a:endParaRPr lang="en-US" dirty="0">
            <a:solidFill>
              <a:schemeClr val="bg1"/>
            </a:solidFill>
          </a:endParaRPr>
        </a:p>
      </dgm:t>
    </dgm:pt>
    <dgm:pt modelId="{8553E858-D8C8-4EF3-9CC4-CE9A5BB273BC}" type="parTrans" cxnId="{2FE75F61-1D6B-4764-A336-78B91DBB40C8}">
      <dgm:prSet/>
      <dgm:spPr/>
      <dgm:t>
        <a:bodyPr/>
        <a:lstStyle/>
        <a:p>
          <a:endParaRPr lang="en-US"/>
        </a:p>
      </dgm:t>
    </dgm:pt>
    <dgm:pt modelId="{66DDD626-7F1E-40C4-85A3-9C13431C84F5}" type="sibTrans" cxnId="{2FE75F61-1D6B-4764-A336-78B91DBB40C8}">
      <dgm:prSet/>
      <dgm:spPr/>
      <dgm:t>
        <a:bodyPr/>
        <a:lstStyle/>
        <a:p>
          <a:endParaRPr lang="en-US"/>
        </a:p>
      </dgm:t>
    </dgm:pt>
    <dgm:pt modelId="{95B003EF-35D7-4098-98B8-FC451F865EEA}">
      <dgm:prSet phldrT="[Text]"/>
      <dgm:spPr/>
      <dgm:t>
        <a:bodyPr/>
        <a:lstStyle/>
        <a:p>
          <a:pPr marL="285750" indent="0" defTabSz="1555750">
            <a:lnSpc>
              <a:spcPct val="90000"/>
            </a:lnSpc>
            <a:spcBef>
              <a:spcPct val="0"/>
            </a:spcBef>
            <a:spcAft>
              <a:spcPct val="15000"/>
            </a:spcAft>
            <a:buNone/>
          </a:pPr>
          <a:endParaRPr lang="en-US" dirty="0"/>
        </a:p>
      </dgm:t>
    </dgm:pt>
    <dgm:pt modelId="{0B972A90-E068-48C4-B2AF-709391B7DFB4}" type="parTrans" cxnId="{F47F79B6-2609-4E43-9253-27805B179F8B}">
      <dgm:prSet/>
      <dgm:spPr/>
      <dgm:t>
        <a:bodyPr/>
        <a:lstStyle/>
        <a:p>
          <a:endParaRPr lang="en-US"/>
        </a:p>
      </dgm:t>
    </dgm:pt>
    <dgm:pt modelId="{1D0D2AE8-0E58-4F24-9D61-E6B2ECC6B846}" type="sibTrans" cxnId="{F47F79B6-2609-4E43-9253-27805B179F8B}">
      <dgm:prSet/>
      <dgm:spPr/>
      <dgm:t>
        <a:bodyPr/>
        <a:lstStyle/>
        <a:p>
          <a:endParaRPr lang="en-US"/>
        </a:p>
      </dgm:t>
    </dgm:pt>
    <dgm:pt modelId="{B8FC6F03-37E8-403B-A83C-C2BEF30E54EA}">
      <dgm:prSet phldrT="[Text]"/>
      <dgm:spPr/>
      <dgm:t>
        <a:bodyPr/>
        <a:lstStyle/>
        <a:p>
          <a:r>
            <a:rPr lang="en-US" dirty="0" smtClean="0">
              <a:solidFill>
                <a:schemeClr val="bg1"/>
              </a:solidFill>
            </a:rPr>
            <a:t>Laboratory</a:t>
          </a:r>
          <a:endParaRPr lang="en-US" dirty="0">
            <a:solidFill>
              <a:schemeClr val="bg1"/>
            </a:solidFill>
          </a:endParaRPr>
        </a:p>
      </dgm:t>
    </dgm:pt>
    <dgm:pt modelId="{42E00AEB-5467-406E-A64A-501EB0F22E8B}" type="parTrans" cxnId="{17062947-C603-4AC7-8F9F-A75FCCC9E6CB}">
      <dgm:prSet/>
      <dgm:spPr/>
      <dgm:t>
        <a:bodyPr/>
        <a:lstStyle/>
        <a:p>
          <a:endParaRPr lang="en-US"/>
        </a:p>
      </dgm:t>
    </dgm:pt>
    <dgm:pt modelId="{0E4571B4-D234-4967-AEA3-7E0875CEC378}" type="sibTrans" cxnId="{17062947-C603-4AC7-8F9F-A75FCCC9E6CB}">
      <dgm:prSet/>
      <dgm:spPr/>
      <dgm:t>
        <a:bodyPr/>
        <a:lstStyle/>
        <a:p>
          <a:endParaRPr lang="en-US"/>
        </a:p>
      </dgm:t>
    </dgm:pt>
    <dgm:pt modelId="{72540812-4EEE-478E-9964-6EF3E0268ACA}">
      <dgm:prSet phldrT="[Text]"/>
      <dgm:spPr/>
      <dgm:t>
        <a:bodyPr/>
        <a:lstStyle/>
        <a:p>
          <a:r>
            <a:rPr lang="en-US" dirty="0" smtClean="0"/>
            <a:t>HIV testing</a:t>
          </a:r>
          <a:endParaRPr lang="en-US" dirty="0"/>
        </a:p>
      </dgm:t>
    </dgm:pt>
    <dgm:pt modelId="{57DA575F-3383-4F95-867B-2B328E2AA348}" type="parTrans" cxnId="{17B8938A-EF07-4430-81AC-CFAF4EC6289A}">
      <dgm:prSet/>
      <dgm:spPr/>
      <dgm:t>
        <a:bodyPr/>
        <a:lstStyle/>
        <a:p>
          <a:endParaRPr lang="en-US"/>
        </a:p>
      </dgm:t>
    </dgm:pt>
    <dgm:pt modelId="{A2CB6840-FB97-4708-9D73-A325866818BB}" type="sibTrans" cxnId="{17B8938A-EF07-4430-81AC-CFAF4EC6289A}">
      <dgm:prSet/>
      <dgm:spPr/>
      <dgm:t>
        <a:bodyPr/>
        <a:lstStyle/>
        <a:p>
          <a:endParaRPr lang="en-US"/>
        </a:p>
      </dgm:t>
    </dgm:pt>
    <dgm:pt modelId="{C244E145-23A0-453B-8301-94AA626A003E}">
      <dgm:prSet phldrT="[Text]"/>
      <dgm:spPr/>
      <dgm:t>
        <a:bodyPr/>
        <a:lstStyle/>
        <a:p>
          <a:r>
            <a:rPr lang="en-US" dirty="0" smtClean="0"/>
            <a:t>Chemistries</a:t>
          </a:r>
          <a:endParaRPr lang="en-US" dirty="0"/>
        </a:p>
      </dgm:t>
    </dgm:pt>
    <dgm:pt modelId="{453D07E8-B447-4C0E-9294-9C1317973125}" type="parTrans" cxnId="{77694E8F-FE82-4779-A5AE-39C67E475E25}">
      <dgm:prSet/>
      <dgm:spPr/>
      <dgm:t>
        <a:bodyPr/>
        <a:lstStyle/>
        <a:p>
          <a:endParaRPr lang="en-US"/>
        </a:p>
      </dgm:t>
    </dgm:pt>
    <dgm:pt modelId="{BBCB5D12-B93D-4CC2-9209-FD45566CA4CC}" type="sibTrans" cxnId="{77694E8F-FE82-4779-A5AE-39C67E475E25}">
      <dgm:prSet/>
      <dgm:spPr/>
      <dgm:t>
        <a:bodyPr/>
        <a:lstStyle/>
        <a:p>
          <a:endParaRPr lang="en-US"/>
        </a:p>
      </dgm:t>
    </dgm:pt>
    <dgm:pt modelId="{D6798B2D-4037-41E2-8C21-529527664A8F}">
      <dgm:prSet phldrT="[Text]"/>
      <dgm:spPr/>
      <dgm:t>
        <a:bodyPr/>
        <a:lstStyle/>
        <a:p>
          <a:r>
            <a:rPr lang="en-US" dirty="0" smtClean="0"/>
            <a:t>Gram stain</a:t>
          </a:r>
          <a:endParaRPr lang="en-US" dirty="0"/>
        </a:p>
      </dgm:t>
    </dgm:pt>
    <dgm:pt modelId="{819C5374-6133-4091-A5BF-0D86BDC88A18}" type="parTrans" cxnId="{FE8C62E4-2E92-4E99-BE80-C6D281951A4F}">
      <dgm:prSet/>
      <dgm:spPr/>
      <dgm:t>
        <a:bodyPr/>
        <a:lstStyle/>
        <a:p>
          <a:endParaRPr lang="en-US"/>
        </a:p>
      </dgm:t>
    </dgm:pt>
    <dgm:pt modelId="{04B0FBD7-178F-4773-AFF2-22F8122BF768}" type="sibTrans" cxnId="{FE8C62E4-2E92-4E99-BE80-C6D281951A4F}">
      <dgm:prSet/>
      <dgm:spPr/>
      <dgm:t>
        <a:bodyPr/>
        <a:lstStyle/>
        <a:p>
          <a:endParaRPr lang="en-US"/>
        </a:p>
      </dgm:t>
    </dgm:pt>
    <dgm:pt modelId="{7C6ADE40-4E71-4C0E-A081-1F6C903B5E87}">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HIV pre and post test counseling</a:t>
          </a:r>
        </a:p>
        <a:p>
          <a:pPr marL="285750" indent="0" defTabSz="1555750">
            <a:lnSpc>
              <a:spcPct val="90000"/>
            </a:lnSpc>
            <a:spcBef>
              <a:spcPct val="0"/>
            </a:spcBef>
            <a:spcAft>
              <a:spcPct val="15000"/>
            </a:spcAft>
            <a:buNone/>
          </a:pPr>
          <a:endParaRPr lang="en-US" dirty="0"/>
        </a:p>
      </dgm:t>
    </dgm:pt>
    <dgm:pt modelId="{18376232-420B-402D-8BD7-22C6F3A03316}" type="sibTrans" cxnId="{BB7734F8-9375-4DCA-8982-DA15CC5E3B9B}">
      <dgm:prSet/>
      <dgm:spPr/>
    </dgm:pt>
    <dgm:pt modelId="{00B9E1AA-C83F-41BA-8870-37C44C64122B}" type="parTrans" cxnId="{BB7734F8-9375-4DCA-8982-DA15CC5E3B9B}">
      <dgm:prSet/>
      <dgm:spPr/>
    </dgm:pt>
    <dgm:pt modelId="{590BC2A4-775B-4AF2-BD57-A32B7E84EA98}" type="pres">
      <dgm:prSet presAssocID="{8C555DE7-0DD0-4C1D-9096-C37AFFABE778}" presName="Name0" presStyleCnt="0">
        <dgm:presLayoutVars>
          <dgm:dir/>
          <dgm:animLvl val="lvl"/>
          <dgm:resizeHandles val="exact"/>
        </dgm:presLayoutVars>
      </dgm:prSet>
      <dgm:spPr/>
      <dgm:t>
        <a:bodyPr/>
        <a:lstStyle/>
        <a:p>
          <a:endParaRPr lang="en-US"/>
        </a:p>
      </dgm:t>
    </dgm:pt>
    <dgm:pt modelId="{7F318C65-8AF2-495A-9CB7-C45843C99346}" type="pres">
      <dgm:prSet presAssocID="{65FEEA3E-D834-4E44-B181-9D5DC400BDFE}" presName="composite" presStyleCnt="0"/>
      <dgm:spPr/>
    </dgm:pt>
    <dgm:pt modelId="{F8F78650-6727-44E8-B046-E0E59F8F6F71}" type="pres">
      <dgm:prSet presAssocID="{65FEEA3E-D834-4E44-B181-9D5DC400BDFE}" presName="parTx" presStyleLbl="alignNode1" presStyleIdx="0" presStyleCnt="2">
        <dgm:presLayoutVars>
          <dgm:chMax val="0"/>
          <dgm:chPref val="0"/>
          <dgm:bulletEnabled val="1"/>
        </dgm:presLayoutVars>
      </dgm:prSet>
      <dgm:spPr/>
      <dgm:t>
        <a:bodyPr/>
        <a:lstStyle/>
        <a:p>
          <a:endParaRPr lang="en-US"/>
        </a:p>
      </dgm:t>
    </dgm:pt>
    <dgm:pt modelId="{46494F27-8EC8-4351-AC30-552478A0D98D}" type="pres">
      <dgm:prSet presAssocID="{65FEEA3E-D834-4E44-B181-9D5DC400BDFE}" presName="desTx" presStyleLbl="alignAccFollowNode1" presStyleIdx="0" presStyleCnt="2">
        <dgm:presLayoutVars>
          <dgm:bulletEnabled val="1"/>
        </dgm:presLayoutVars>
      </dgm:prSet>
      <dgm:spPr/>
      <dgm:t>
        <a:bodyPr/>
        <a:lstStyle/>
        <a:p>
          <a:endParaRPr lang="en-US"/>
        </a:p>
      </dgm:t>
    </dgm:pt>
    <dgm:pt modelId="{05EB4446-9491-4C2D-B643-73DE0C289CA0}" type="pres">
      <dgm:prSet presAssocID="{66DDD626-7F1E-40C4-85A3-9C13431C84F5}" presName="space" presStyleCnt="0"/>
      <dgm:spPr/>
    </dgm:pt>
    <dgm:pt modelId="{D576B013-C959-4DE3-BABE-234D81DF1B61}" type="pres">
      <dgm:prSet presAssocID="{B8FC6F03-37E8-403B-A83C-C2BEF30E54EA}" presName="composite" presStyleCnt="0"/>
      <dgm:spPr/>
    </dgm:pt>
    <dgm:pt modelId="{B2B0C75B-9541-495B-97E9-C73D82F5AA5A}" type="pres">
      <dgm:prSet presAssocID="{B8FC6F03-37E8-403B-A83C-C2BEF30E54EA}" presName="parTx" presStyleLbl="alignNode1" presStyleIdx="1" presStyleCnt="2">
        <dgm:presLayoutVars>
          <dgm:chMax val="0"/>
          <dgm:chPref val="0"/>
          <dgm:bulletEnabled val="1"/>
        </dgm:presLayoutVars>
      </dgm:prSet>
      <dgm:spPr/>
      <dgm:t>
        <a:bodyPr/>
        <a:lstStyle/>
        <a:p>
          <a:endParaRPr lang="en-US"/>
        </a:p>
      </dgm:t>
    </dgm:pt>
    <dgm:pt modelId="{B6F53C1A-B410-46CE-B243-7BE474CE1F74}" type="pres">
      <dgm:prSet presAssocID="{B8FC6F03-37E8-403B-A83C-C2BEF30E54EA}" presName="desTx" presStyleLbl="alignAccFollowNode1" presStyleIdx="1" presStyleCnt="2">
        <dgm:presLayoutVars>
          <dgm:bulletEnabled val="1"/>
        </dgm:presLayoutVars>
      </dgm:prSet>
      <dgm:spPr/>
      <dgm:t>
        <a:bodyPr/>
        <a:lstStyle/>
        <a:p>
          <a:endParaRPr lang="en-US"/>
        </a:p>
      </dgm:t>
    </dgm:pt>
  </dgm:ptLst>
  <dgm:cxnLst>
    <dgm:cxn modelId="{F47F79B6-2609-4E43-9253-27805B179F8B}" srcId="{65FEEA3E-D834-4E44-B181-9D5DC400BDFE}" destId="{95B003EF-35D7-4098-98B8-FC451F865EEA}" srcOrd="1" destOrd="0" parTransId="{0B972A90-E068-48C4-B2AF-709391B7DFB4}" sibTransId="{1D0D2AE8-0E58-4F24-9D61-E6B2ECC6B846}"/>
    <dgm:cxn modelId="{17062947-C603-4AC7-8F9F-A75FCCC9E6CB}" srcId="{8C555DE7-0DD0-4C1D-9096-C37AFFABE778}" destId="{B8FC6F03-37E8-403B-A83C-C2BEF30E54EA}" srcOrd="1" destOrd="0" parTransId="{42E00AEB-5467-406E-A64A-501EB0F22E8B}" sibTransId="{0E4571B4-D234-4967-AEA3-7E0875CEC378}"/>
    <dgm:cxn modelId="{C74AD530-8F87-4232-A8D1-3A122FC229F2}" type="presOf" srcId="{65FEEA3E-D834-4E44-B181-9D5DC400BDFE}" destId="{F8F78650-6727-44E8-B046-E0E59F8F6F71}" srcOrd="0" destOrd="0" presId="urn:microsoft.com/office/officeart/2005/8/layout/hList1"/>
    <dgm:cxn modelId="{330C8FDD-6FCB-4D5E-8D10-852196F9D2A4}" type="presOf" srcId="{72540812-4EEE-478E-9964-6EF3E0268ACA}" destId="{B6F53C1A-B410-46CE-B243-7BE474CE1F74}" srcOrd="0" destOrd="0" presId="urn:microsoft.com/office/officeart/2005/8/layout/hList1"/>
    <dgm:cxn modelId="{17B8938A-EF07-4430-81AC-CFAF4EC6289A}" srcId="{B8FC6F03-37E8-403B-A83C-C2BEF30E54EA}" destId="{72540812-4EEE-478E-9964-6EF3E0268ACA}" srcOrd="0" destOrd="0" parTransId="{57DA575F-3383-4F95-867B-2B328E2AA348}" sibTransId="{A2CB6840-FB97-4708-9D73-A325866818BB}"/>
    <dgm:cxn modelId="{77694E8F-FE82-4779-A5AE-39C67E475E25}" srcId="{B8FC6F03-37E8-403B-A83C-C2BEF30E54EA}" destId="{C244E145-23A0-453B-8301-94AA626A003E}" srcOrd="1" destOrd="0" parTransId="{453D07E8-B447-4C0E-9294-9C1317973125}" sibTransId="{BBCB5D12-B93D-4CC2-9209-FD45566CA4CC}"/>
    <dgm:cxn modelId="{FE8C62E4-2E92-4E99-BE80-C6D281951A4F}" srcId="{B8FC6F03-37E8-403B-A83C-C2BEF30E54EA}" destId="{D6798B2D-4037-41E2-8C21-529527664A8F}" srcOrd="2" destOrd="0" parTransId="{819C5374-6133-4091-A5BF-0D86BDC88A18}" sibTransId="{04B0FBD7-178F-4773-AFF2-22F8122BF768}"/>
    <dgm:cxn modelId="{2FE75F61-1D6B-4764-A336-78B91DBB40C8}" srcId="{8C555DE7-0DD0-4C1D-9096-C37AFFABE778}" destId="{65FEEA3E-D834-4E44-B181-9D5DC400BDFE}" srcOrd="0" destOrd="0" parTransId="{8553E858-D8C8-4EF3-9CC4-CE9A5BB273BC}" sibTransId="{66DDD626-7F1E-40C4-85A3-9C13431C84F5}"/>
    <dgm:cxn modelId="{BB7734F8-9375-4DCA-8982-DA15CC5E3B9B}" srcId="{65FEEA3E-D834-4E44-B181-9D5DC400BDFE}" destId="{7C6ADE40-4E71-4C0E-A081-1F6C903B5E87}" srcOrd="0" destOrd="0" parTransId="{00B9E1AA-C83F-41BA-8870-37C44C64122B}" sibTransId="{18376232-420B-402D-8BD7-22C6F3A03316}"/>
    <dgm:cxn modelId="{BEBAE438-A1EA-45CD-A09F-2319852A5DD3}" type="presOf" srcId="{C244E145-23A0-453B-8301-94AA626A003E}" destId="{B6F53C1A-B410-46CE-B243-7BE474CE1F74}" srcOrd="0" destOrd="1" presId="urn:microsoft.com/office/officeart/2005/8/layout/hList1"/>
    <dgm:cxn modelId="{0C65C649-1EE3-438F-A004-73802CAB5969}" type="presOf" srcId="{8C555DE7-0DD0-4C1D-9096-C37AFFABE778}" destId="{590BC2A4-775B-4AF2-BD57-A32B7E84EA98}" srcOrd="0" destOrd="0" presId="urn:microsoft.com/office/officeart/2005/8/layout/hList1"/>
    <dgm:cxn modelId="{066E46A7-FD7E-45F9-A667-150EF55370C5}" type="presOf" srcId="{D6798B2D-4037-41E2-8C21-529527664A8F}" destId="{B6F53C1A-B410-46CE-B243-7BE474CE1F74}" srcOrd="0" destOrd="2" presId="urn:microsoft.com/office/officeart/2005/8/layout/hList1"/>
    <dgm:cxn modelId="{B6A6E174-DA90-42AB-920A-0254266C20B6}" type="presOf" srcId="{7C6ADE40-4E71-4C0E-A081-1F6C903B5E87}" destId="{46494F27-8EC8-4351-AC30-552478A0D98D}" srcOrd="0" destOrd="0" presId="urn:microsoft.com/office/officeart/2005/8/layout/hList1"/>
    <dgm:cxn modelId="{8B5534E4-0C22-4DE2-9B99-29DA315DF5E9}" type="presOf" srcId="{B8FC6F03-37E8-403B-A83C-C2BEF30E54EA}" destId="{B2B0C75B-9541-495B-97E9-C73D82F5AA5A}" srcOrd="0" destOrd="0" presId="urn:microsoft.com/office/officeart/2005/8/layout/hList1"/>
    <dgm:cxn modelId="{8BF6FC73-441B-4BB9-85CF-EE5B8BC39E06}" type="presOf" srcId="{95B003EF-35D7-4098-98B8-FC451F865EEA}" destId="{46494F27-8EC8-4351-AC30-552478A0D98D}" srcOrd="0" destOrd="1" presId="urn:microsoft.com/office/officeart/2005/8/layout/hList1"/>
    <dgm:cxn modelId="{88DC46B3-04B0-4E8D-95E6-3DEECB0119ED}" type="presParOf" srcId="{590BC2A4-775B-4AF2-BD57-A32B7E84EA98}" destId="{7F318C65-8AF2-495A-9CB7-C45843C99346}" srcOrd="0" destOrd="0" presId="urn:microsoft.com/office/officeart/2005/8/layout/hList1"/>
    <dgm:cxn modelId="{B91AD8A9-F86E-4206-8301-45436414C089}" type="presParOf" srcId="{7F318C65-8AF2-495A-9CB7-C45843C99346}" destId="{F8F78650-6727-44E8-B046-E0E59F8F6F71}" srcOrd="0" destOrd="0" presId="urn:microsoft.com/office/officeart/2005/8/layout/hList1"/>
    <dgm:cxn modelId="{35A85264-E3A9-4ED0-86AD-28B1F258E9EC}" type="presParOf" srcId="{7F318C65-8AF2-495A-9CB7-C45843C99346}" destId="{46494F27-8EC8-4351-AC30-552478A0D98D}" srcOrd="1" destOrd="0" presId="urn:microsoft.com/office/officeart/2005/8/layout/hList1"/>
    <dgm:cxn modelId="{8758F9CA-CAD5-4546-A663-1BDEB25C23DE}" type="presParOf" srcId="{590BC2A4-775B-4AF2-BD57-A32B7E84EA98}" destId="{05EB4446-9491-4C2D-B643-73DE0C289CA0}" srcOrd="1" destOrd="0" presId="urn:microsoft.com/office/officeart/2005/8/layout/hList1"/>
    <dgm:cxn modelId="{211EFF23-A139-4855-A095-F91F94CA7368}" type="presParOf" srcId="{590BC2A4-775B-4AF2-BD57-A32B7E84EA98}" destId="{D576B013-C959-4DE3-BABE-234D81DF1B61}" srcOrd="2" destOrd="0" presId="urn:microsoft.com/office/officeart/2005/8/layout/hList1"/>
    <dgm:cxn modelId="{5B875B6B-73C0-4DEF-8B99-338A6A563494}" type="presParOf" srcId="{D576B013-C959-4DE3-BABE-234D81DF1B61}" destId="{B2B0C75B-9541-495B-97E9-C73D82F5AA5A}" srcOrd="0" destOrd="0" presId="urn:microsoft.com/office/officeart/2005/8/layout/hList1"/>
    <dgm:cxn modelId="{6FAA20F8-D941-4799-B584-808B2A2A5248}" type="presParOf" srcId="{D576B013-C959-4DE3-BABE-234D81DF1B61}" destId="{B6F53C1A-B410-46CE-B243-7BE474CE1F7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630"/>
          </a:xfrm>
          <a:prstGeom prst="rect">
            <a:avLst/>
          </a:prstGeom>
        </p:spPr>
        <p:txBody>
          <a:bodyPr vert="horz" lIns="93854" tIns="46927" rIns="93854" bIns="46927" rtlCol="0"/>
          <a:lstStyle>
            <a:lvl1pPr algn="l">
              <a:defRPr sz="1200"/>
            </a:lvl1pPr>
          </a:lstStyle>
          <a:p>
            <a:endParaRPr/>
          </a:p>
        </p:txBody>
      </p:sp>
      <p:sp>
        <p:nvSpPr>
          <p:cNvPr id="3" name="Date Placeholder 2"/>
          <p:cNvSpPr>
            <a:spLocks noGrp="1"/>
          </p:cNvSpPr>
          <p:nvPr>
            <p:ph type="dt" sz="quarter" idx="1"/>
          </p:nvPr>
        </p:nvSpPr>
        <p:spPr>
          <a:xfrm>
            <a:off x="3995217" y="0"/>
            <a:ext cx="3056414" cy="468630"/>
          </a:xfrm>
          <a:prstGeom prst="rect">
            <a:avLst/>
          </a:prstGeom>
        </p:spPr>
        <p:txBody>
          <a:bodyPr vert="horz" lIns="93854" tIns="46927" rIns="93854" bIns="46927" rtlCol="0"/>
          <a:lstStyle>
            <a:lvl1pPr algn="r">
              <a:defRPr sz="1200"/>
            </a:lvl1pPr>
          </a:lstStyle>
          <a:p>
            <a:fld id="{7C6ACB66-EAB9-4D45-9F9C-28EA120D791D}" type="datetimeFigureOut">
              <a:rPr lang="en-US"/>
              <a:t>6/4/2015</a:t>
            </a:fld>
            <a:endParaRPr/>
          </a:p>
        </p:txBody>
      </p:sp>
      <p:sp>
        <p:nvSpPr>
          <p:cNvPr id="4" name="Footer Placeholder 3"/>
          <p:cNvSpPr>
            <a:spLocks noGrp="1"/>
          </p:cNvSpPr>
          <p:nvPr>
            <p:ph type="ftr" sz="quarter" idx="2"/>
          </p:nvPr>
        </p:nvSpPr>
        <p:spPr>
          <a:xfrm>
            <a:off x="0" y="8902343"/>
            <a:ext cx="3056414" cy="468630"/>
          </a:xfrm>
          <a:prstGeom prst="rect">
            <a:avLst/>
          </a:prstGeom>
        </p:spPr>
        <p:txBody>
          <a:bodyPr vert="horz" lIns="93854" tIns="46927" rIns="93854" bIns="46927" rtlCol="0" anchor="b"/>
          <a:lstStyle>
            <a:lvl1pPr algn="l">
              <a:defRPr sz="1200"/>
            </a:lvl1pPr>
          </a:lstStyle>
          <a:p>
            <a:endParaRPr/>
          </a:p>
        </p:txBody>
      </p:sp>
      <p:sp>
        <p:nvSpPr>
          <p:cNvPr id="5" name="Slide Number Placeholder 4"/>
          <p:cNvSpPr>
            <a:spLocks noGrp="1"/>
          </p:cNvSpPr>
          <p:nvPr>
            <p:ph type="sldNum" sz="quarter" idx="3"/>
          </p:nvPr>
        </p:nvSpPr>
        <p:spPr>
          <a:xfrm>
            <a:off x="3995217" y="8902343"/>
            <a:ext cx="3056414" cy="468630"/>
          </a:xfrm>
          <a:prstGeom prst="rect">
            <a:avLst/>
          </a:prstGeom>
        </p:spPr>
        <p:txBody>
          <a:bodyPr vert="horz" lIns="93854" tIns="46927" rIns="93854" bIns="46927"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8630"/>
          </a:xfrm>
          <a:prstGeom prst="rect">
            <a:avLst/>
          </a:prstGeom>
        </p:spPr>
        <p:txBody>
          <a:bodyPr vert="horz" lIns="93854" tIns="46927" rIns="93854" bIns="46927" rtlCol="0"/>
          <a:lstStyle>
            <a:lvl1pPr algn="l">
              <a:defRPr sz="1200"/>
            </a:lvl1pPr>
          </a:lstStyle>
          <a:p>
            <a:endParaRPr/>
          </a:p>
        </p:txBody>
      </p:sp>
      <p:sp>
        <p:nvSpPr>
          <p:cNvPr id="3" name="Date Placeholder 2"/>
          <p:cNvSpPr>
            <a:spLocks noGrp="1"/>
          </p:cNvSpPr>
          <p:nvPr>
            <p:ph type="dt" idx="1"/>
          </p:nvPr>
        </p:nvSpPr>
        <p:spPr>
          <a:xfrm>
            <a:off x="3995217" y="0"/>
            <a:ext cx="3056414" cy="468630"/>
          </a:xfrm>
          <a:prstGeom prst="rect">
            <a:avLst/>
          </a:prstGeom>
        </p:spPr>
        <p:txBody>
          <a:bodyPr vert="horz" lIns="93854" tIns="46927" rIns="93854" bIns="46927" rtlCol="0"/>
          <a:lstStyle>
            <a:lvl1pPr algn="r">
              <a:defRPr sz="1200"/>
            </a:lvl1pPr>
          </a:lstStyle>
          <a:p>
            <a:fld id="{F879D970-AC71-40CF-8717-2E4EAB5207AF}" type="datetimeFigureOut">
              <a:rPr lang="en-US"/>
              <a:t>6/4/2015</a:t>
            </a:fld>
            <a:endParaRPr/>
          </a:p>
        </p:txBody>
      </p:sp>
      <p:sp>
        <p:nvSpPr>
          <p:cNvPr id="4" name="Slide Image Placeholder 3"/>
          <p:cNvSpPr>
            <a:spLocks noGrp="1" noRot="1" noChangeAspect="1"/>
          </p:cNvSpPr>
          <p:nvPr>
            <p:ph type="sldImg" idx="2"/>
          </p:nvPr>
        </p:nvSpPr>
        <p:spPr>
          <a:xfrm>
            <a:off x="1184275" y="703263"/>
            <a:ext cx="4686300" cy="3514725"/>
          </a:xfrm>
          <a:prstGeom prst="rect">
            <a:avLst/>
          </a:prstGeom>
          <a:noFill/>
          <a:ln w="12700">
            <a:solidFill>
              <a:prstClr val="black"/>
            </a:solidFill>
          </a:ln>
        </p:spPr>
        <p:txBody>
          <a:bodyPr vert="horz" lIns="93854" tIns="46927" rIns="93854" bIns="46927" rtlCol="0" anchor="ctr"/>
          <a:lstStyle/>
          <a:p>
            <a:endParaRPr/>
          </a:p>
        </p:txBody>
      </p:sp>
      <p:sp>
        <p:nvSpPr>
          <p:cNvPr id="5" name="Notes Placeholder 4"/>
          <p:cNvSpPr>
            <a:spLocks noGrp="1"/>
          </p:cNvSpPr>
          <p:nvPr>
            <p:ph type="body" sz="quarter" idx="3"/>
          </p:nvPr>
        </p:nvSpPr>
        <p:spPr>
          <a:xfrm>
            <a:off x="705327" y="4451985"/>
            <a:ext cx="5642610" cy="4217670"/>
          </a:xfrm>
          <a:prstGeom prst="rect">
            <a:avLst/>
          </a:prstGeom>
        </p:spPr>
        <p:txBody>
          <a:bodyPr vert="horz" lIns="93854" tIns="46927" rIns="93854" bIns="46927"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902343"/>
            <a:ext cx="3056414" cy="468630"/>
          </a:xfrm>
          <a:prstGeom prst="rect">
            <a:avLst/>
          </a:prstGeom>
        </p:spPr>
        <p:txBody>
          <a:bodyPr vert="horz" lIns="93854" tIns="46927" rIns="93854" bIns="46927" rtlCol="0" anchor="b"/>
          <a:lstStyle>
            <a:lvl1pPr algn="l">
              <a:defRPr sz="1200"/>
            </a:lvl1pPr>
          </a:lstStyle>
          <a:p>
            <a:endParaRPr/>
          </a:p>
        </p:txBody>
      </p:sp>
      <p:sp>
        <p:nvSpPr>
          <p:cNvPr id="7" name="Slide Number Placeholder 6"/>
          <p:cNvSpPr>
            <a:spLocks noGrp="1"/>
          </p:cNvSpPr>
          <p:nvPr>
            <p:ph type="sldNum" sz="quarter" idx="5"/>
          </p:nvPr>
        </p:nvSpPr>
        <p:spPr>
          <a:xfrm>
            <a:off x="3995217" y="8902343"/>
            <a:ext cx="3056414" cy="468630"/>
          </a:xfrm>
          <a:prstGeom prst="rect">
            <a:avLst/>
          </a:prstGeom>
        </p:spPr>
        <p:txBody>
          <a:bodyPr vert="horz" lIns="93854" tIns="46927" rIns="93854" bIns="46927"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1</a:t>
            </a:fld>
            <a:endParaRPr lang="en-US"/>
          </a:p>
        </p:txBody>
      </p:sp>
    </p:spTree>
    <p:extLst>
      <p:ext uri="{BB962C8B-B14F-4D97-AF65-F5344CB8AC3E}">
        <p14:creationId xmlns:p14="http://schemas.microsoft.com/office/powerpoint/2010/main" val="297677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3266150-FA26-45B5-BF0B-186B42A09DC9}" type="slidenum">
              <a:rPr lang="en-US" smtClean="0"/>
              <a:t>10</a:t>
            </a:fld>
            <a:endParaRPr lang="en-US"/>
          </a:p>
        </p:txBody>
      </p:sp>
    </p:spTree>
    <p:extLst>
      <p:ext uri="{BB962C8B-B14F-4D97-AF65-F5344CB8AC3E}">
        <p14:creationId xmlns:p14="http://schemas.microsoft.com/office/powerpoint/2010/main" val="4143435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pPr defTabSz="938540">
              <a:defRPr/>
            </a:pPr>
            <a:r>
              <a:rPr lang="en-US" dirty="0"/>
              <a:t>Check in at weekly intervals to see how ring use is going and if they have any questions or concerns.</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11</a:t>
            </a:fld>
            <a:endParaRPr lang="en-US"/>
          </a:p>
        </p:txBody>
      </p:sp>
    </p:spTree>
    <p:extLst>
      <p:ext uri="{BB962C8B-B14F-4D97-AF65-F5344CB8AC3E}">
        <p14:creationId xmlns:p14="http://schemas.microsoft.com/office/powerpoint/2010/main" val="224006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12</a:t>
            </a:fld>
            <a:endParaRPr lang="en-US"/>
          </a:p>
        </p:txBody>
      </p:sp>
    </p:spTree>
    <p:extLst>
      <p:ext uri="{BB962C8B-B14F-4D97-AF65-F5344CB8AC3E}">
        <p14:creationId xmlns:p14="http://schemas.microsoft.com/office/powerpoint/2010/main" val="2470578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13</a:t>
            </a:fld>
            <a:endParaRPr lang="en-US"/>
          </a:p>
        </p:txBody>
      </p:sp>
    </p:spTree>
    <p:extLst>
      <p:ext uri="{BB962C8B-B14F-4D97-AF65-F5344CB8AC3E}">
        <p14:creationId xmlns:p14="http://schemas.microsoft.com/office/powerpoint/2010/main" val="4194516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pPr marL="0" lvl="1" defTabSz="938540">
              <a:defRPr/>
            </a:pPr>
            <a:r>
              <a:rPr lang="en-US" baseline="0" dirty="0" smtClean="0"/>
              <a:t>Note: </a:t>
            </a:r>
            <a:r>
              <a:rPr lang="en-US" dirty="0" smtClean="0"/>
              <a:t>Determination of whether a social harm is serious or unexpected is ultimately based on the discretion of the investigator; the MTN-028 PSRT can always be consulted as needed.  Study sites may engage their Community Advisory Boards in exploring the social context surrounding instances of social harm.</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14</a:t>
            </a:fld>
            <a:endParaRPr lang="en-US"/>
          </a:p>
        </p:txBody>
      </p:sp>
    </p:spTree>
    <p:extLst>
      <p:ext uri="{BB962C8B-B14F-4D97-AF65-F5344CB8AC3E}">
        <p14:creationId xmlns:p14="http://schemas.microsoft.com/office/powerpoint/2010/main" val="429454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15</a:t>
            </a:fld>
            <a:endParaRPr lang="en-US"/>
          </a:p>
        </p:txBody>
      </p:sp>
    </p:spTree>
    <p:extLst>
      <p:ext uri="{BB962C8B-B14F-4D97-AF65-F5344CB8AC3E}">
        <p14:creationId xmlns:p14="http://schemas.microsoft.com/office/powerpoint/2010/main" val="114830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16</a:t>
            </a:fld>
            <a:endParaRPr lang="en-US"/>
          </a:p>
        </p:txBody>
      </p:sp>
    </p:spTree>
    <p:extLst>
      <p:ext uri="{BB962C8B-B14F-4D97-AF65-F5344CB8AC3E}">
        <p14:creationId xmlns:p14="http://schemas.microsoft.com/office/powerpoint/2010/main" val="114830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84275" y="703263"/>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Visit</a:t>
            </a:r>
            <a:r>
              <a:rPr lang="en-US" altLang="en-US" baseline="0" dirty="0" smtClean="0"/>
              <a:t> 13 (Day 35) procedures, including ring collection if not previously done</a:t>
            </a:r>
            <a:endParaRPr lang="en-US" altLang="en-US" dirty="0"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itchFamily="18" charset="0"/>
                <a:cs typeface="Arial" panose="020B0604020202020204" pitchFamily="34" charset="0"/>
              </a:defRPr>
            </a:lvl1pPr>
            <a:lvl2pPr marL="762564" indent="-293294" eaLnBrk="0" hangingPunct="0">
              <a:defRPr>
                <a:solidFill>
                  <a:schemeClr val="tx1"/>
                </a:solidFill>
                <a:latin typeface="Century Schoolbook" pitchFamily="18" charset="0"/>
                <a:cs typeface="Arial" panose="020B0604020202020204" pitchFamily="34" charset="0"/>
              </a:defRPr>
            </a:lvl2pPr>
            <a:lvl3pPr marL="1173175" indent="-234635" eaLnBrk="0" hangingPunct="0">
              <a:defRPr>
                <a:solidFill>
                  <a:schemeClr val="tx1"/>
                </a:solidFill>
                <a:latin typeface="Century Schoolbook" pitchFamily="18" charset="0"/>
                <a:cs typeface="Arial" panose="020B0604020202020204" pitchFamily="34" charset="0"/>
              </a:defRPr>
            </a:lvl3pPr>
            <a:lvl4pPr marL="1642445" indent="-234635" eaLnBrk="0" hangingPunct="0">
              <a:defRPr>
                <a:solidFill>
                  <a:schemeClr val="tx1"/>
                </a:solidFill>
                <a:latin typeface="Century Schoolbook" pitchFamily="18" charset="0"/>
                <a:cs typeface="Arial" panose="020B0604020202020204" pitchFamily="34" charset="0"/>
              </a:defRPr>
            </a:lvl4pPr>
            <a:lvl5pPr marL="2111715" indent="-234635" eaLnBrk="0" hangingPunct="0">
              <a:defRPr>
                <a:solidFill>
                  <a:schemeClr val="tx1"/>
                </a:solidFill>
                <a:latin typeface="Century Schoolbook" pitchFamily="18" charset="0"/>
                <a:cs typeface="Arial" panose="020B0604020202020204" pitchFamily="34" charset="0"/>
              </a:defRPr>
            </a:lvl5pPr>
            <a:lvl6pPr marL="2580985"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305025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51952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98879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eaLnBrk="1" hangingPunct="1"/>
            <a:fld id="{DBDC3AF5-020A-4C38-83D4-B4EBAADBBF82}"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397748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r>
              <a:rPr lang="en-US" dirty="0" smtClean="0"/>
              <a:t>For example, the plan could be a call from participant to provide site with pregnancy outcome.  Contact should be documented in study files. </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18</a:t>
            </a:fld>
            <a:endParaRPr lang="en-US"/>
          </a:p>
        </p:txBody>
      </p:sp>
    </p:spTree>
    <p:extLst>
      <p:ext uri="{BB962C8B-B14F-4D97-AF65-F5344CB8AC3E}">
        <p14:creationId xmlns:p14="http://schemas.microsoft.com/office/powerpoint/2010/main" val="4139304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19</a:t>
            </a:fld>
            <a:endParaRPr lang="en-US"/>
          </a:p>
        </p:txBody>
      </p:sp>
    </p:spTree>
    <p:extLst>
      <p:ext uri="{BB962C8B-B14F-4D97-AF65-F5344CB8AC3E}">
        <p14:creationId xmlns:p14="http://schemas.microsoft.com/office/powerpoint/2010/main" val="563887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smtClean="0"/>
          </a:p>
          <a:p>
            <a:r>
              <a:rPr lang="en-US" dirty="0" smtClean="0"/>
              <a:t>There are a total of 11 scheduled follow-up visits:</a:t>
            </a:r>
          </a:p>
          <a:p>
            <a:endParaRPr lang="en-US" dirty="0" smtClean="0"/>
          </a:p>
          <a:p>
            <a:pPr marL="175976" indent="-175976">
              <a:buFont typeface="Arial" panose="020B0604020202020204" pitchFamily="34" charset="0"/>
              <a:buChar char="•"/>
            </a:pPr>
            <a:r>
              <a:rPr lang="en-US" dirty="0" smtClean="0"/>
              <a:t>Visits 3-8 (Days 1, 2, 3, 7, 14, 21)</a:t>
            </a:r>
          </a:p>
          <a:p>
            <a:pPr marL="175976" indent="-175976">
              <a:buFont typeface="Arial" panose="020B0604020202020204" pitchFamily="34" charset="0"/>
              <a:buChar char="•"/>
            </a:pPr>
            <a:r>
              <a:rPr lang="en-US" dirty="0" smtClean="0"/>
              <a:t>Visit 9 (Day 28)</a:t>
            </a:r>
          </a:p>
          <a:p>
            <a:pPr marL="175976" indent="-175976">
              <a:buFont typeface="Arial" panose="020B0604020202020204" pitchFamily="34" charset="0"/>
              <a:buChar char="•"/>
            </a:pPr>
            <a:r>
              <a:rPr lang="en-US" dirty="0" smtClean="0"/>
              <a:t>Visits 10-12 (Days 29, 30, 31)</a:t>
            </a:r>
          </a:p>
          <a:p>
            <a:pPr marL="175976" indent="-175976">
              <a:buFont typeface="Arial" panose="020B0604020202020204" pitchFamily="34" charset="0"/>
              <a:buChar char="•"/>
            </a:pPr>
            <a:r>
              <a:rPr lang="en-US" dirty="0" smtClean="0"/>
              <a:t>Visit 13 (Day 35)</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a:t>
            </a:fld>
            <a:endParaRPr lang="en-US"/>
          </a:p>
        </p:txBody>
      </p:sp>
    </p:spTree>
    <p:extLst>
      <p:ext uri="{BB962C8B-B14F-4D97-AF65-F5344CB8AC3E}">
        <p14:creationId xmlns:p14="http://schemas.microsoft.com/office/powerpoint/2010/main" val="115338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participants discontinue from product use, they can continue</a:t>
            </a:r>
            <a:r>
              <a:rPr lang="en-US" baseline="0" dirty="0" smtClean="0"/>
              <a:t> participation in the study per their original schedule; however, consideration should be given to the benefits of this for both the study and participant. </a:t>
            </a:r>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20</a:t>
            </a:fld>
            <a:endParaRPr lang="en-US"/>
          </a:p>
        </p:txBody>
      </p:sp>
    </p:spTree>
    <p:extLst>
      <p:ext uri="{BB962C8B-B14F-4D97-AF65-F5344CB8AC3E}">
        <p14:creationId xmlns:p14="http://schemas.microsoft.com/office/powerpoint/2010/main" val="516174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21</a:t>
            </a:fld>
            <a:endParaRPr lang="en-US"/>
          </a:p>
        </p:txBody>
      </p:sp>
    </p:spTree>
    <p:extLst>
      <p:ext uri="{BB962C8B-B14F-4D97-AF65-F5344CB8AC3E}">
        <p14:creationId xmlns:p14="http://schemas.microsoft.com/office/powerpoint/2010/main" val="280869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22</a:t>
            </a:fld>
            <a:endParaRPr lang="en-US"/>
          </a:p>
        </p:txBody>
      </p:sp>
    </p:spTree>
    <p:extLst>
      <p:ext uri="{BB962C8B-B14F-4D97-AF65-F5344CB8AC3E}">
        <p14:creationId xmlns:p14="http://schemas.microsoft.com/office/powerpoint/2010/main" val="2079814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24</a:t>
            </a:fld>
            <a:endParaRPr lang="en-US" dirty="0"/>
          </a:p>
        </p:txBody>
      </p:sp>
    </p:spTree>
    <p:extLst>
      <p:ext uri="{BB962C8B-B14F-4D97-AF65-F5344CB8AC3E}">
        <p14:creationId xmlns:p14="http://schemas.microsoft.com/office/powerpoint/2010/main" val="3980378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25</a:t>
            </a:fld>
            <a:endParaRPr lang="en-US" dirty="0"/>
          </a:p>
        </p:txBody>
      </p:sp>
    </p:spTree>
    <p:extLst>
      <p:ext uri="{BB962C8B-B14F-4D97-AF65-F5344CB8AC3E}">
        <p14:creationId xmlns:p14="http://schemas.microsoft.com/office/powerpoint/2010/main" val="4284877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defRPr sz="1000"/>
            </a:pPr>
            <a:r>
              <a:rPr lang="en-US" sz="1200" b="0" i="0" u="none" strike="noStrike" baseline="0" dirty="0" smtClean="0">
                <a:solidFill>
                  <a:srgbClr val="000000"/>
                </a:solidFill>
                <a:latin typeface="Arial" pitchFamily="34" charset="0"/>
                <a:cs typeface="Arial" pitchFamily="34" charset="0"/>
              </a:rPr>
              <a:t>An Actual Visit Date for Day 28 must be entered to generate the target dates for the remaining follow-up visits 10-13. If visit 9 is missed, the target date for the visit should be entered as the actual visit date to generate the windows for visits 10-13.</a:t>
            </a:r>
            <a:endParaRPr lang="en-US" sz="1200" b="0" i="0" u="none" strike="noStrike" baseline="0" dirty="0">
              <a:solidFill>
                <a:srgbClr val="00000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43EBE4B-BA55-4903-88A2-F431D3BED5CA}" type="slidenum">
              <a:rPr lang="en-US" smtClean="0"/>
              <a:pPr/>
              <a:t>26</a:t>
            </a:fld>
            <a:endParaRPr lang="en-US" dirty="0"/>
          </a:p>
        </p:txBody>
      </p:sp>
    </p:spTree>
    <p:extLst>
      <p:ext uri="{BB962C8B-B14F-4D97-AF65-F5344CB8AC3E}">
        <p14:creationId xmlns:p14="http://schemas.microsoft.com/office/powerpoint/2010/main" val="959870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27</a:t>
            </a:fld>
            <a:endParaRPr lang="en-US" dirty="0"/>
          </a:p>
        </p:txBody>
      </p:sp>
    </p:spTree>
    <p:extLst>
      <p:ext uri="{BB962C8B-B14F-4D97-AF65-F5344CB8AC3E}">
        <p14:creationId xmlns:p14="http://schemas.microsoft.com/office/powerpoint/2010/main" val="2038124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28</a:t>
            </a:fld>
            <a:endParaRPr lang="en-US" dirty="0"/>
          </a:p>
        </p:txBody>
      </p:sp>
    </p:spTree>
    <p:extLst>
      <p:ext uri="{BB962C8B-B14F-4D97-AF65-F5344CB8AC3E}">
        <p14:creationId xmlns:p14="http://schemas.microsoft.com/office/powerpoint/2010/main" val="2896144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30</a:t>
            </a:fld>
            <a:endParaRPr lang="en-US" dirty="0"/>
          </a:p>
        </p:txBody>
      </p:sp>
    </p:spTree>
    <p:extLst>
      <p:ext uri="{BB962C8B-B14F-4D97-AF65-F5344CB8AC3E}">
        <p14:creationId xmlns:p14="http://schemas.microsoft.com/office/powerpoint/2010/main" val="3023502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31</a:t>
            </a:fld>
            <a:endParaRPr lang="en-US" dirty="0"/>
          </a:p>
        </p:txBody>
      </p:sp>
    </p:spTree>
    <p:extLst>
      <p:ext uri="{BB962C8B-B14F-4D97-AF65-F5344CB8AC3E}">
        <p14:creationId xmlns:p14="http://schemas.microsoft.com/office/powerpoint/2010/main" val="405589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r>
              <a:rPr lang="en-US" dirty="0" smtClean="0"/>
              <a:t>Sites are encouraged to complete required study visits on the target day if at all possible. If this is not possible, the visit may be completed within the visit window (for visits with a window). Visits completed within the visit window will be considered completed ("retained") visits. </a:t>
            </a:r>
          </a:p>
          <a:p>
            <a:endParaRPr lang="en-US" dirty="0"/>
          </a:p>
          <a:p>
            <a:r>
              <a:rPr lang="en-US" dirty="0"/>
              <a:t>For Days 3, 7, 14, 21, 28, 31, and 35, there are visit windows specifying on which study days the visit can be completed. </a:t>
            </a:r>
          </a:p>
          <a:p>
            <a:endParaRPr lang="en-US" dirty="0"/>
          </a:p>
          <a:p>
            <a:r>
              <a:rPr lang="en-US" dirty="0"/>
              <a:t>All other visits do not have visit windows as they are completed on consecutive calendar days. Although the visit windows allow for some flexibility, the intent of the protocol-specified visit schedule is to conduct follow-up visits at specific intervals, and every effort should be made to do so.  </a:t>
            </a:r>
          </a:p>
          <a:p>
            <a:endParaRPr lang="en-US" dirty="0"/>
          </a:p>
          <a:p>
            <a:r>
              <a:rPr lang="en-US" dirty="0"/>
              <a:t>Given the intense visit schedule, enrollments should ideally occur on Monday or Tuesday to avoid (as much as possible) having follow up visits on a weekend. </a:t>
            </a:r>
          </a:p>
          <a:p>
            <a:endParaRPr lang="en-US" dirty="0"/>
          </a:p>
          <a:p>
            <a:r>
              <a:rPr lang="en-US" dirty="0"/>
              <a:t>Visit windows were set to allow some flexibility in participant's schedules, but that the main driver in scheduling these visits is ensuring PK specimen collection within very specific </a:t>
            </a:r>
            <a:r>
              <a:rPr lang="en-US" dirty="0" err="1"/>
              <a:t>timepoint</a:t>
            </a:r>
            <a:r>
              <a:rPr lang="en-US" dirty="0"/>
              <a:t> (+24, 48  hours post ring insertion, +24, 28, 72 hours post ring removal. Just a thought to provide the rationale behind this. </a:t>
            </a:r>
          </a:p>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3</a:t>
            </a:fld>
            <a:endParaRPr lang="en-US"/>
          </a:p>
        </p:txBody>
      </p:sp>
    </p:spTree>
    <p:extLst>
      <p:ext uri="{BB962C8B-B14F-4D97-AF65-F5344CB8AC3E}">
        <p14:creationId xmlns:p14="http://schemas.microsoft.com/office/powerpoint/2010/main" val="3739556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84275" y="703263"/>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Reasons: </a:t>
            </a:r>
          </a:p>
          <a:p>
            <a:pPr eaLnBrk="1" hangingPunct="1">
              <a:spcBef>
                <a:spcPct val="0"/>
              </a:spcBef>
            </a:pPr>
            <a:r>
              <a:rPr lang="en-US" altLang="en-US" dirty="0" smtClean="0"/>
              <a:t>Report/follow-up on AEs</a:t>
            </a:r>
          </a:p>
          <a:p>
            <a:pPr eaLnBrk="1" hangingPunct="1">
              <a:spcBef>
                <a:spcPct val="0"/>
              </a:spcBef>
            </a:pPr>
            <a:r>
              <a:rPr lang="en-US" altLang="en-US" dirty="0" smtClean="0"/>
              <a:t>Counseling</a:t>
            </a:r>
          </a:p>
          <a:p>
            <a:pPr eaLnBrk="1" hangingPunct="1">
              <a:spcBef>
                <a:spcPct val="0"/>
              </a:spcBef>
            </a:pPr>
            <a:r>
              <a:rPr lang="en-US" altLang="en-US" dirty="0" smtClean="0"/>
              <a:t>Issues with study product</a:t>
            </a:r>
          </a:p>
          <a:p>
            <a:pPr eaLnBrk="1" hangingPunct="1">
              <a:spcBef>
                <a:spcPct val="0"/>
              </a:spcBef>
            </a:pPr>
            <a:endParaRPr lang="en-US" altLang="en-US" dirty="0" smtClean="0"/>
          </a:p>
          <a:p>
            <a:pPr marL="0" lvl="1" defTabSz="938540">
              <a:spcBef>
                <a:spcPct val="0"/>
              </a:spcBef>
              <a:defRPr/>
            </a:pPr>
            <a:r>
              <a:rPr lang="en-US" altLang="en-US" dirty="0" smtClean="0">
                <a:latin typeface="Calibri" panose="020F0502020204030204" pitchFamily="34" charset="0"/>
              </a:rPr>
              <a:t>Required procedures: Procedures required during an interim visit will depend on the reason for the visit. </a:t>
            </a:r>
            <a:endParaRPr lang="en-US" altLang="en-US" sz="2700" dirty="0">
              <a:latin typeface="Calibri" panose="020F0502020204030204" pitchFamily="34" charset="0"/>
            </a:endParaRPr>
          </a:p>
          <a:p>
            <a:pPr eaLnBrk="1" hangingPunct="1">
              <a:spcBef>
                <a:spcPct val="0"/>
              </a:spcBef>
            </a:pPr>
            <a:endParaRPr lang="en-US" altLang="en-US" dirty="0" smtClean="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Schoolbook" pitchFamily="18" charset="0"/>
                <a:cs typeface="Arial" panose="020B0604020202020204" pitchFamily="34" charset="0"/>
              </a:defRPr>
            </a:lvl1pPr>
            <a:lvl2pPr marL="762564" indent="-293294" eaLnBrk="0" hangingPunct="0">
              <a:defRPr>
                <a:solidFill>
                  <a:schemeClr val="tx1"/>
                </a:solidFill>
                <a:latin typeface="Century Schoolbook" pitchFamily="18" charset="0"/>
                <a:cs typeface="Arial" panose="020B0604020202020204" pitchFamily="34" charset="0"/>
              </a:defRPr>
            </a:lvl2pPr>
            <a:lvl3pPr marL="1173175" indent="-234635" eaLnBrk="0" hangingPunct="0">
              <a:defRPr>
                <a:solidFill>
                  <a:schemeClr val="tx1"/>
                </a:solidFill>
                <a:latin typeface="Century Schoolbook" pitchFamily="18" charset="0"/>
                <a:cs typeface="Arial" panose="020B0604020202020204" pitchFamily="34" charset="0"/>
              </a:defRPr>
            </a:lvl3pPr>
            <a:lvl4pPr marL="1642445" indent="-234635" eaLnBrk="0" hangingPunct="0">
              <a:defRPr>
                <a:solidFill>
                  <a:schemeClr val="tx1"/>
                </a:solidFill>
                <a:latin typeface="Century Schoolbook" pitchFamily="18" charset="0"/>
                <a:cs typeface="Arial" panose="020B0604020202020204" pitchFamily="34" charset="0"/>
              </a:defRPr>
            </a:lvl4pPr>
            <a:lvl5pPr marL="2111715" indent="-234635" eaLnBrk="0" hangingPunct="0">
              <a:defRPr>
                <a:solidFill>
                  <a:schemeClr val="tx1"/>
                </a:solidFill>
                <a:latin typeface="Century Schoolbook" pitchFamily="18" charset="0"/>
                <a:cs typeface="Arial" panose="020B0604020202020204" pitchFamily="34" charset="0"/>
              </a:defRPr>
            </a:lvl5pPr>
            <a:lvl6pPr marL="2580985"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305025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51952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988796" indent="-234635"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eaLnBrk="1" hangingPunct="1"/>
            <a:fld id="{02358C5C-83F9-4733-8A67-6878D26A4A07}"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extLst>
      <p:ext uri="{BB962C8B-B14F-4D97-AF65-F5344CB8AC3E}">
        <p14:creationId xmlns:p14="http://schemas.microsoft.com/office/powerpoint/2010/main" val="770230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Interim visits should be documented in the database if at least one CRF is </a:t>
            </a:r>
            <a:r>
              <a:rPr lang="en-US" i="1" dirty="0" smtClean="0"/>
              <a:t>newly</a:t>
            </a:r>
            <a:r>
              <a:rPr lang="en-US" i="0" dirty="0" smtClean="0"/>
              <a:t> completed</a:t>
            </a:r>
            <a:r>
              <a:rPr lang="en-US" i="0" baseline="0" dirty="0" smtClean="0"/>
              <a:t> during that study visit. </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33</a:t>
            </a:fld>
            <a:endParaRPr lang="en-US" dirty="0"/>
          </a:p>
        </p:txBody>
      </p:sp>
    </p:spTree>
    <p:extLst>
      <p:ext uri="{BB962C8B-B14F-4D97-AF65-F5344CB8AC3E}">
        <p14:creationId xmlns:p14="http://schemas.microsoft.com/office/powerpoint/2010/main" val="481823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34</a:t>
            </a:fld>
            <a:endParaRPr lang="en-US" dirty="0"/>
          </a:p>
        </p:txBody>
      </p:sp>
    </p:spTree>
    <p:extLst>
      <p:ext uri="{BB962C8B-B14F-4D97-AF65-F5344CB8AC3E}">
        <p14:creationId xmlns:p14="http://schemas.microsoft.com/office/powerpoint/2010/main" val="3991967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35</a:t>
            </a:fld>
            <a:endParaRPr lang="en-US" dirty="0"/>
          </a:p>
        </p:txBody>
      </p:sp>
    </p:spTree>
    <p:extLst>
      <p:ext uri="{BB962C8B-B14F-4D97-AF65-F5344CB8AC3E}">
        <p14:creationId xmlns:p14="http://schemas.microsoft.com/office/powerpoint/2010/main" val="3020131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t>
            </a:r>
            <a:r>
              <a:rPr lang="en-US" baseline="0" dirty="0" smtClean="0"/>
              <a:t>al  and lab CRFs will be review later this afternoon. </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36</a:t>
            </a:fld>
            <a:endParaRPr lang="en-US" dirty="0"/>
          </a:p>
        </p:txBody>
      </p:sp>
    </p:spTree>
    <p:extLst>
      <p:ext uri="{BB962C8B-B14F-4D97-AF65-F5344CB8AC3E}">
        <p14:creationId xmlns:p14="http://schemas.microsoft.com/office/powerpoint/2010/main" val="2739498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37</a:t>
            </a:fld>
            <a:endParaRPr lang="en-US" dirty="0"/>
          </a:p>
        </p:txBody>
      </p:sp>
    </p:spTree>
    <p:extLst>
      <p:ext uri="{BB962C8B-B14F-4D97-AF65-F5344CB8AC3E}">
        <p14:creationId xmlns:p14="http://schemas.microsoft.com/office/powerpoint/2010/main" val="1791175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38</a:t>
            </a:fld>
            <a:endParaRPr lang="en-US" dirty="0"/>
          </a:p>
        </p:txBody>
      </p:sp>
    </p:spTree>
    <p:extLst>
      <p:ext uri="{BB962C8B-B14F-4D97-AF65-F5344CB8AC3E}">
        <p14:creationId xmlns:p14="http://schemas.microsoft.com/office/powerpoint/2010/main" val="1512195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39</a:t>
            </a:fld>
            <a:endParaRPr lang="en-US" dirty="0"/>
          </a:p>
        </p:txBody>
      </p:sp>
    </p:spTree>
    <p:extLst>
      <p:ext uri="{BB962C8B-B14F-4D97-AF65-F5344CB8AC3E}">
        <p14:creationId xmlns:p14="http://schemas.microsoft.com/office/powerpoint/2010/main" val="573598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40</a:t>
            </a:fld>
            <a:endParaRPr lang="en-US" dirty="0"/>
          </a:p>
        </p:txBody>
      </p:sp>
    </p:spTree>
    <p:extLst>
      <p:ext uri="{BB962C8B-B14F-4D97-AF65-F5344CB8AC3E}">
        <p14:creationId xmlns:p14="http://schemas.microsoft.com/office/powerpoint/2010/main" val="2750585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41</a:t>
            </a:fld>
            <a:endParaRPr lang="en-US"/>
          </a:p>
        </p:txBody>
      </p:sp>
    </p:spTree>
    <p:extLst>
      <p:ext uri="{BB962C8B-B14F-4D97-AF65-F5344CB8AC3E}">
        <p14:creationId xmlns:p14="http://schemas.microsoft.com/office/powerpoint/2010/main" val="525391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r>
              <a:rPr lang="en-US" dirty="0" smtClean="0"/>
              <a:t>To</a:t>
            </a:r>
            <a:r>
              <a:rPr lang="en-US" baseline="0" dirty="0" smtClean="0"/>
              <a:t> avoid visits over the weekend, enrollments must take place either on a Monday or Tuesday.   When enrolling participants, it is also important to keep in mind Day 28 visit.  Discuss with participants the importance of this visit and to closely consider her itinerary to ensure this visit is not missed and it takes place exactly at Day 28.  </a:t>
            </a:r>
          </a:p>
        </p:txBody>
      </p:sp>
      <p:sp>
        <p:nvSpPr>
          <p:cNvPr id="4" name="Slide Number Placeholder 3"/>
          <p:cNvSpPr>
            <a:spLocks noGrp="1"/>
          </p:cNvSpPr>
          <p:nvPr>
            <p:ph type="sldNum" sz="quarter" idx="10"/>
          </p:nvPr>
        </p:nvSpPr>
        <p:spPr/>
        <p:txBody>
          <a:bodyPr/>
          <a:lstStyle/>
          <a:p>
            <a:fld id="{03266150-FA26-45B5-BF0B-186B42A09DC9}" type="slidenum">
              <a:rPr lang="en-US" smtClean="0"/>
              <a:t>4</a:t>
            </a:fld>
            <a:endParaRPr lang="en-US"/>
          </a:p>
        </p:txBody>
      </p:sp>
    </p:spTree>
    <p:extLst>
      <p:ext uri="{BB962C8B-B14F-4D97-AF65-F5344CB8AC3E}">
        <p14:creationId xmlns:p14="http://schemas.microsoft.com/office/powerpoint/2010/main" val="3669680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list of social impact codes are included on the back of the Social Impact Log CRF for your reference. </a:t>
            </a:r>
            <a:endParaRPr lang="en-US"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42</a:t>
            </a:fld>
            <a:endParaRPr lang="en-US"/>
          </a:p>
        </p:txBody>
      </p:sp>
    </p:spTree>
    <p:extLst>
      <p:ext uri="{BB962C8B-B14F-4D97-AF65-F5344CB8AC3E}">
        <p14:creationId xmlns:p14="http://schemas.microsoft.com/office/powerpoint/2010/main" val="281082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scenario, code ’01’, indicating</a:t>
            </a:r>
            <a:r>
              <a:rPr lang="en-US" baseline="0" dirty="0" smtClean="0"/>
              <a:t> that the participant had a negative experience with a family member, would be marked for the social impact code in Item 4.  Item 4a would be marked ‘yes’ and 4b would be marked ‘no’. The site should assess the physical harm to determine if </a:t>
            </a:r>
            <a:r>
              <a:rPr lang="en-US" baseline="0" smtClean="0"/>
              <a:t>it should be </a:t>
            </a:r>
            <a:r>
              <a:rPr lang="en-US" baseline="0" dirty="0" smtClean="0"/>
              <a:t>reported as an AE on the AE-1 log CRF. </a:t>
            </a:r>
            <a:endParaRPr lang="en-US"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43</a:t>
            </a:fld>
            <a:endParaRPr lang="en-US"/>
          </a:p>
        </p:txBody>
      </p:sp>
    </p:spTree>
    <p:extLst>
      <p:ext uri="{BB962C8B-B14F-4D97-AF65-F5344CB8AC3E}">
        <p14:creationId xmlns:p14="http://schemas.microsoft.com/office/powerpoint/2010/main" val="1498504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format</a:t>
            </a:r>
          </a:p>
        </p:txBody>
      </p:sp>
      <p:sp>
        <p:nvSpPr>
          <p:cNvPr id="4" name="Slide Number Placeholder 3"/>
          <p:cNvSpPr>
            <a:spLocks noGrp="1"/>
          </p:cNvSpPr>
          <p:nvPr>
            <p:ph type="sldNum" sz="quarter" idx="10"/>
          </p:nvPr>
        </p:nvSpPr>
        <p:spPr/>
        <p:txBody>
          <a:bodyPr/>
          <a:lstStyle/>
          <a:p>
            <a:fld id="{D43EBE4B-BA55-4903-88A2-F431D3BED5CA}" type="slidenum">
              <a:rPr lang="en-US" smtClean="0"/>
              <a:pPr/>
              <a:t>44</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46</a:t>
            </a:fld>
            <a:endParaRPr lang="en-US" dirty="0"/>
          </a:p>
        </p:txBody>
      </p:sp>
    </p:spTree>
    <p:extLst>
      <p:ext uri="{BB962C8B-B14F-4D97-AF65-F5344CB8AC3E}">
        <p14:creationId xmlns:p14="http://schemas.microsoft.com/office/powerpoint/2010/main" val="3277048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Recommend: 100g/m2 paper weight (90g/m2 seems to be an ok weight as well)</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47</a:t>
            </a:fld>
            <a:endParaRPr lang="en-US" dirty="0"/>
          </a:p>
        </p:txBody>
      </p:sp>
    </p:spTree>
    <p:extLst>
      <p:ext uri="{BB962C8B-B14F-4D97-AF65-F5344CB8AC3E}">
        <p14:creationId xmlns:p14="http://schemas.microsoft.com/office/powerpoint/2010/main" val="190542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r>
              <a:rPr lang="en-US" dirty="0" smtClean="0"/>
              <a:t>At day 35 although per protocol scheduling</a:t>
            </a:r>
            <a:r>
              <a:rPr lang="en-US" baseline="0" dirty="0" smtClean="0"/>
              <a:t> next visit/contact is done if indicated, it is recommended to discuss with participant contact to provide test results. </a:t>
            </a:r>
          </a:p>
          <a:p>
            <a:endParaRPr lang="en-US" baseline="0" dirty="0" smtClean="0"/>
          </a:p>
          <a:p>
            <a:r>
              <a:rPr lang="en-US" baseline="0" dirty="0" smtClean="0"/>
              <a:t>Although protocol requirement counseling is done per protocol if indicated, components of the counseling should be reviewed at all visits and tailored to participants’ needs. </a:t>
            </a:r>
          </a:p>
          <a:p>
            <a:endParaRPr lang="en-US" baseline="0" dirty="0" smtClean="0"/>
          </a:p>
          <a:p>
            <a:pPr defTabSz="938540">
              <a:defRPr/>
            </a:pPr>
            <a:r>
              <a:rPr lang="en-US" dirty="0"/>
              <a:t>NOTE: At all visits, with the exception of Day 28, these are single time-point PK collections.  At Day 28, collection will be done at hours  0,1,2,4,6. </a:t>
            </a:r>
          </a:p>
          <a:p>
            <a:endParaRPr lang="en-US" baseline="0" dirty="0" smtClean="0"/>
          </a:p>
        </p:txBody>
      </p:sp>
      <p:sp>
        <p:nvSpPr>
          <p:cNvPr id="4" name="Slide Number Placeholder 3"/>
          <p:cNvSpPr>
            <a:spLocks noGrp="1"/>
          </p:cNvSpPr>
          <p:nvPr>
            <p:ph type="sldNum" sz="quarter" idx="10"/>
          </p:nvPr>
        </p:nvSpPr>
        <p:spPr/>
        <p:txBody>
          <a:bodyPr/>
          <a:lstStyle/>
          <a:p>
            <a:fld id="{03266150-FA26-45B5-BF0B-186B42A09DC9}" type="slidenum">
              <a:rPr lang="en-US" smtClean="0"/>
              <a:t>5</a:t>
            </a:fld>
            <a:endParaRPr lang="en-US"/>
          </a:p>
        </p:txBody>
      </p:sp>
    </p:spTree>
    <p:extLst>
      <p:ext uri="{BB962C8B-B14F-4D97-AF65-F5344CB8AC3E}">
        <p14:creationId xmlns:p14="http://schemas.microsoft.com/office/powerpoint/2010/main" val="45615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r>
              <a:rPr lang="en-US" dirty="0" smtClean="0"/>
              <a:t>In addition</a:t>
            </a:r>
            <a:r>
              <a:rPr lang="en-US" baseline="0" dirty="0" smtClean="0"/>
              <a:t> to procedures that are required at all visits, the following procedures are also required at these visits. </a:t>
            </a:r>
          </a:p>
          <a:p>
            <a:endParaRPr lang="en-US" baseline="0" dirty="0" smtClean="0"/>
          </a:p>
        </p:txBody>
      </p:sp>
      <p:sp>
        <p:nvSpPr>
          <p:cNvPr id="4" name="Slide Number Placeholder 3"/>
          <p:cNvSpPr>
            <a:spLocks noGrp="1"/>
          </p:cNvSpPr>
          <p:nvPr>
            <p:ph type="sldNum" sz="quarter" idx="10"/>
          </p:nvPr>
        </p:nvSpPr>
        <p:spPr/>
        <p:txBody>
          <a:bodyPr/>
          <a:lstStyle/>
          <a:p>
            <a:fld id="{03266150-FA26-45B5-BF0B-186B42A09DC9}" type="slidenum">
              <a:rPr lang="en-US" smtClean="0"/>
              <a:t>6</a:t>
            </a:fld>
            <a:endParaRPr lang="en-US"/>
          </a:p>
        </p:txBody>
      </p:sp>
    </p:spTree>
    <p:extLst>
      <p:ext uri="{BB962C8B-B14F-4D97-AF65-F5344CB8AC3E}">
        <p14:creationId xmlns:p14="http://schemas.microsoft.com/office/powerpoint/2010/main" val="337002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7</a:t>
            </a:fld>
            <a:endParaRPr lang="en-US"/>
          </a:p>
        </p:txBody>
      </p:sp>
    </p:spTree>
    <p:extLst>
      <p:ext uri="{BB962C8B-B14F-4D97-AF65-F5344CB8AC3E}">
        <p14:creationId xmlns:p14="http://schemas.microsoft.com/office/powerpoint/2010/main" val="3256638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66150-FA26-45B5-BF0B-186B42A09DC9}" type="slidenum">
              <a:rPr lang="en-US" smtClean="0"/>
              <a:t>8</a:t>
            </a:fld>
            <a:endParaRPr lang="en-US"/>
          </a:p>
        </p:txBody>
      </p:sp>
    </p:spTree>
    <p:extLst>
      <p:ext uri="{BB962C8B-B14F-4D97-AF65-F5344CB8AC3E}">
        <p14:creationId xmlns:p14="http://schemas.microsoft.com/office/powerpoint/2010/main" val="1881289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66150-FA26-45B5-BF0B-186B42A09DC9}" type="slidenum">
              <a:rPr lang="en-US" smtClean="0"/>
              <a:t>9</a:t>
            </a:fld>
            <a:endParaRPr lang="en-US"/>
          </a:p>
        </p:txBody>
      </p:sp>
    </p:spTree>
    <p:extLst>
      <p:ext uri="{BB962C8B-B14F-4D97-AF65-F5344CB8AC3E}">
        <p14:creationId xmlns:p14="http://schemas.microsoft.com/office/powerpoint/2010/main" val="1542664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7"/>
            <a:ext cx="7772400" cy="1470025"/>
          </a:xfrm>
        </p:spPr>
        <p:txBody>
          <a:bodyPr/>
          <a:lstStyle>
            <a:lvl1pPr>
              <a:defRPr>
                <a:solidFill>
                  <a:srgbClr val="7400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5025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7852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037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969649"/>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969649"/>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811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42689"/>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80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919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18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701"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8"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1" y="2926080"/>
            <a:ext cx="2400300" cy="3379124"/>
          </a:xfrm>
        </p:spPr>
        <p:txBody>
          <a:bodyPr lIns="91440" rIns="91440">
            <a:normAutofit/>
          </a:bodyPr>
          <a:lstStyle>
            <a:lvl1pPr marL="0" indent="0">
              <a:buNone/>
              <a:defRPr sz="1125">
                <a:solidFill>
                  <a:srgbClr val="FFFFFF"/>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99FFBE94-46C9-4AD6-88C6-2818769D9BED}" type="datetimeFigureOut">
              <a:rPr lang="en-US" smtClean="0">
                <a:solidFill>
                  <a:prstClr val="black">
                    <a:tint val="75000"/>
                  </a:prstClr>
                </a:solidFill>
              </a:rPr>
              <a:pPr/>
              <a:t>6/4/2015</a:t>
            </a:fld>
            <a:endParaRPr lang="en-US">
              <a:solidFill>
                <a:prstClr val="black">
                  <a:tint val="75000"/>
                </a:prstClr>
              </a:solidFill>
            </a:endParaRPr>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4EC392-5887-4372-9AAC-10A979E5FAC7}"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394696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smtClean="0">
                <a:solidFill>
                  <a:schemeClr val="tx1">
                    <a:tint val="75000"/>
                  </a:schemeClr>
                </a:solidFill>
                <a:latin typeface="+mn-lt"/>
              </a:defRPr>
            </a:lvl1pPr>
          </a:lstStyle>
          <a:p>
            <a:pPr>
              <a:defRPr/>
            </a:pPr>
            <a:fld id="{3A3E23BA-B349-47CE-AA4C-3290E973C6B6}" type="datetimeFigureOut">
              <a:rPr lang="en-US">
                <a:solidFill>
                  <a:prstClr val="black">
                    <a:tint val="75000"/>
                  </a:prstClr>
                </a:solidFill>
              </a:rPr>
              <a:pPr>
                <a:defRPr/>
              </a:pPr>
              <a:t>6/4/2015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defRPr>
            </a:lvl1pPr>
          </a:lstStyle>
          <a:p>
            <a:pPr>
              <a:defRPr/>
            </a:pPr>
            <a:fld id="{6A5B6429-6ED7-4B0A-99FC-6A29B22D66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120254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xStyles>
    <p:titleStyle>
      <a:lvl1pPr algn="ctr" rtl="0" fontAlgn="base">
        <a:spcBef>
          <a:spcPct val="0"/>
        </a:spcBef>
        <a:spcAft>
          <a:spcPct val="0"/>
        </a:spcAft>
        <a:defRPr sz="3301" kern="1200">
          <a:solidFill>
            <a:schemeClr val="tx1"/>
          </a:solidFill>
          <a:latin typeface="+mj-lt"/>
          <a:ea typeface="+mj-ea"/>
          <a:cs typeface="+mj-cs"/>
        </a:defRPr>
      </a:lvl1pPr>
      <a:lvl2pPr algn="ctr" rtl="0" fontAlgn="base">
        <a:spcBef>
          <a:spcPct val="0"/>
        </a:spcBef>
        <a:spcAft>
          <a:spcPct val="0"/>
        </a:spcAft>
        <a:defRPr sz="3301">
          <a:solidFill>
            <a:schemeClr val="tx1"/>
          </a:solidFill>
          <a:latin typeface="Candara" pitchFamily="34" charset="0"/>
        </a:defRPr>
      </a:lvl2pPr>
      <a:lvl3pPr algn="ctr" rtl="0" fontAlgn="base">
        <a:spcBef>
          <a:spcPct val="0"/>
        </a:spcBef>
        <a:spcAft>
          <a:spcPct val="0"/>
        </a:spcAft>
        <a:defRPr sz="3301">
          <a:solidFill>
            <a:schemeClr val="tx1"/>
          </a:solidFill>
          <a:latin typeface="Candara" pitchFamily="34" charset="0"/>
        </a:defRPr>
      </a:lvl3pPr>
      <a:lvl4pPr algn="ctr" rtl="0" fontAlgn="base">
        <a:spcBef>
          <a:spcPct val="0"/>
        </a:spcBef>
        <a:spcAft>
          <a:spcPct val="0"/>
        </a:spcAft>
        <a:defRPr sz="3301">
          <a:solidFill>
            <a:schemeClr val="tx1"/>
          </a:solidFill>
          <a:latin typeface="Candara" pitchFamily="34" charset="0"/>
        </a:defRPr>
      </a:lvl4pPr>
      <a:lvl5pPr algn="ctr" rtl="0" fontAlgn="base">
        <a:spcBef>
          <a:spcPct val="0"/>
        </a:spcBef>
        <a:spcAft>
          <a:spcPct val="0"/>
        </a:spcAft>
        <a:defRPr sz="3301">
          <a:solidFill>
            <a:schemeClr val="tx1"/>
          </a:solidFill>
          <a:latin typeface="Candara" pitchFamily="34" charset="0"/>
        </a:defRPr>
      </a:lvl5pPr>
      <a:lvl6pPr marL="342991" algn="ctr" rtl="0" fontAlgn="base">
        <a:spcBef>
          <a:spcPct val="0"/>
        </a:spcBef>
        <a:spcAft>
          <a:spcPct val="0"/>
        </a:spcAft>
        <a:defRPr sz="3301">
          <a:solidFill>
            <a:schemeClr val="tx1"/>
          </a:solidFill>
          <a:latin typeface="Candara" pitchFamily="34" charset="0"/>
        </a:defRPr>
      </a:lvl6pPr>
      <a:lvl7pPr marL="685983" algn="ctr" rtl="0" fontAlgn="base">
        <a:spcBef>
          <a:spcPct val="0"/>
        </a:spcBef>
        <a:spcAft>
          <a:spcPct val="0"/>
        </a:spcAft>
        <a:defRPr sz="3301">
          <a:solidFill>
            <a:schemeClr val="tx1"/>
          </a:solidFill>
          <a:latin typeface="Candara" pitchFamily="34" charset="0"/>
        </a:defRPr>
      </a:lvl7pPr>
      <a:lvl8pPr marL="1028974" algn="ctr" rtl="0" fontAlgn="base">
        <a:spcBef>
          <a:spcPct val="0"/>
        </a:spcBef>
        <a:spcAft>
          <a:spcPct val="0"/>
        </a:spcAft>
        <a:defRPr sz="3301">
          <a:solidFill>
            <a:schemeClr val="tx1"/>
          </a:solidFill>
          <a:latin typeface="Candara" pitchFamily="34" charset="0"/>
        </a:defRPr>
      </a:lvl8pPr>
      <a:lvl9pPr marL="1371966" algn="ctr" rtl="0" fontAlgn="base">
        <a:spcBef>
          <a:spcPct val="0"/>
        </a:spcBef>
        <a:spcAft>
          <a:spcPct val="0"/>
        </a:spcAft>
        <a:defRPr sz="3301">
          <a:solidFill>
            <a:schemeClr val="tx1"/>
          </a:solidFill>
          <a:latin typeface="Candara" pitchFamily="34" charset="0"/>
        </a:defRPr>
      </a:lvl9pPr>
    </p:titleStyle>
    <p:bodyStyle>
      <a:lvl1pPr marL="257244" indent="-257244" algn="l" rtl="0" fontAlgn="base">
        <a:spcBef>
          <a:spcPct val="20000"/>
        </a:spcBef>
        <a:spcAft>
          <a:spcPct val="0"/>
        </a:spcAft>
        <a:buFont typeface="Arial" charset="0"/>
        <a:buChar char="•"/>
        <a:defRPr sz="2401" kern="1200">
          <a:solidFill>
            <a:schemeClr val="tx1"/>
          </a:solidFill>
          <a:latin typeface="+mn-lt"/>
          <a:ea typeface="+mn-ea"/>
          <a:cs typeface="+mn-cs"/>
        </a:defRPr>
      </a:lvl1pPr>
      <a:lvl2pPr marL="557361" indent="-214370" algn="l" rtl="0" fontAlgn="base">
        <a:spcBef>
          <a:spcPct val="20000"/>
        </a:spcBef>
        <a:spcAft>
          <a:spcPct val="0"/>
        </a:spcAft>
        <a:buFont typeface="Arial" charset="0"/>
        <a:buChar char="–"/>
        <a:defRPr sz="2101" kern="1200">
          <a:solidFill>
            <a:schemeClr val="tx1"/>
          </a:solidFill>
          <a:latin typeface="+mn-lt"/>
          <a:ea typeface="+mn-ea"/>
          <a:cs typeface="+mn-cs"/>
        </a:defRPr>
      </a:lvl2pPr>
      <a:lvl3pPr marL="857479" indent="-171496"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470" indent="-171496"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461" indent="-171496"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Follow-up Visit Procedures</a:t>
            </a:r>
            <a:endParaRPr lang="en-US" sz="4000" b="1" dirty="0"/>
          </a:p>
        </p:txBody>
      </p:sp>
      <p:sp>
        <p:nvSpPr>
          <p:cNvPr id="3" name="Subtitle 2"/>
          <p:cNvSpPr>
            <a:spLocks noGrp="1"/>
          </p:cNvSpPr>
          <p:nvPr>
            <p:ph type="subTitle" idx="1"/>
          </p:nvPr>
        </p:nvSpPr>
        <p:spPr/>
        <p:txBody>
          <a:bodyPr/>
          <a:lstStyle/>
          <a:p>
            <a:pPr eaLnBrk="1" hangingPunct="1"/>
            <a:r>
              <a:rPr lang="en-US" altLang="en-US" dirty="0" smtClean="0">
                <a:solidFill>
                  <a:schemeClr val="tx1"/>
                </a:solidFill>
              </a:rPr>
              <a:t>MTN-028 </a:t>
            </a:r>
            <a:r>
              <a:rPr lang="en-US" altLang="en-US" dirty="0">
                <a:solidFill>
                  <a:schemeClr val="tx1"/>
                </a:solidFill>
              </a:rPr>
              <a:t>Study Specific Training</a:t>
            </a:r>
          </a:p>
          <a:p>
            <a:endParaRPr lang="en-US" dirty="0"/>
          </a:p>
        </p:txBody>
      </p:sp>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1" dirty="0"/>
              <a:t>Procedures Done if Indicated</a:t>
            </a:r>
          </a:p>
        </p:txBody>
      </p:sp>
      <p:sp>
        <p:nvSpPr>
          <p:cNvPr id="3" name="Content Placeholder 2"/>
          <p:cNvSpPr>
            <a:spLocks noGrp="1"/>
          </p:cNvSpPr>
          <p:nvPr>
            <p:ph idx="1"/>
          </p:nvPr>
        </p:nvSpPr>
        <p:spPr/>
        <p:txBody>
          <a:bodyPr>
            <a:normAutofit lnSpcReduction="10000"/>
          </a:bodyPr>
          <a:lstStyle/>
          <a:p>
            <a:r>
              <a:rPr lang="en-US" sz="2701" dirty="0"/>
              <a:t>At any visit, the following procedures may be done if indicated:</a:t>
            </a:r>
          </a:p>
          <a:p>
            <a:pPr lvl="1"/>
            <a:r>
              <a:rPr lang="en-US" sz="2401" dirty="0"/>
              <a:t>Protocol requirements counseling (protocol/product adherence, contraceptive)</a:t>
            </a:r>
          </a:p>
          <a:p>
            <a:pPr lvl="1"/>
            <a:r>
              <a:rPr lang="en-US" sz="2401" dirty="0" smtClean="0"/>
              <a:t>Pregnancy </a:t>
            </a:r>
            <a:r>
              <a:rPr lang="en-US" sz="2401" dirty="0"/>
              <a:t>Testing</a:t>
            </a:r>
          </a:p>
          <a:p>
            <a:pPr lvl="1"/>
            <a:r>
              <a:rPr lang="en-US" sz="2401" dirty="0"/>
              <a:t>HIV testing (and associated counseling</a:t>
            </a:r>
            <a:r>
              <a:rPr lang="en-US" sz="2401" dirty="0" smtClean="0"/>
              <a:t>)</a:t>
            </a:r>
          </a:p>
          <a:p>
            <a:pPr lvl="1"/>
            <a:r>
              <a:rPr lang="en-US" sz="2401" dirty="0" smtClean="0"/>
              <a:t>STI Testing: syphilis serology, rapid </a:t>
            </a:r>
            <a:r>
              <a:rPr lang="en-US" sz="2401" dirty="0" err="1" smtClean="0"/>
              <a:t>Trichomonas</a:t>
            </a:r>
            <a:r>
              <a:rPr lang="en-US" sz="2401" dirty="0" smtClean="0"/>
              <a:t>, wet mount for candidiasis and BV, vaginal pH, or Vaginal NAAT GC/CT</a:t>
            </a:r>
          </a:p>
          <a:p>
            <a:pPr lvl="1"/>
            <a:r>
              <a:rPr lang="en-US" sz="2401" dirty="0" smtClean="0"/>
              <a:t>Dipstick UA, Urine culture</a:t>
            </a:r>
          </a:p>
          <a:p>
            <a:pPr lvl="1"/>
            <a:r>
              <a:rPr lang="en-US" sz="2401" dirty="0" smtClean="0"/>
              <a:t>CBC with platelets/differentials and chemistry</a:t>
            </a:r>
          </a:p>
          <a:p>
            <a:pPr lvl="1"/>
            <a:r>
              <a:rPr lang="en-US" sz="2400" dirty="0" smtClean="0"/>
              <a:t>Refer </a:t>
            </a:r>
            <a:r>
              <a:rPr lang="en-US" sz="2400" dirty="0"/>
              <a:t>or provide treatment</a:t>
            </a:r>
          </a:p>
          <a:p>
            <a:pPr lvl="1"/>
            <a:endParaRPr lang="en-US" dirty="0"/>
          </a:p>
        </p:txBody>
      </p:sp>
    </p:spTree>
    <p:extLst>
      <p:ext uri="{BB962C8B-B14F-4D97-AF65-F5344CB8AC3E}">
        <p14:creationId xmlns:p14="http://schemas.microsoft.com/office/powerpoint/2010/main" val="2465506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Counseling Considerations During Follow-up </a:t>
            </a:r>
            <a:endParaRPr lang="en-US" dirty="0"/>
          </a:p>
        </p:txBody>
      </p:sp>
      <p:sp>
        <p:nvSpPr>
          <p:cNvPr id="3" name="Content Placeholder 2"/>
          <p:cNvSpPr>
            <a:spLocks noGrp="1"/>
          </p:cNvSpPr>
          <p:nvPr>
            <p:ph idx="1"/>
          </p:nvPr>
        </p:nvSpPr>
        <p:spPr/>
        <p:txBody>
          <a:bodyPr>
            <a:noAutofit/>
          </a:bodyPr>
          <a:lstStyle/>
          <a:p>
            <a:r>
              <a:rPr lang="en-US" sz="2400" dirty="0"/>
              <a:t>During follow-up visits, adherence counseling should be provided if </a:t>
            </a:r>
            <a:r>
              <a:rPr lang="en-US" sz="2400" dirty="0" smtClean="0"/>
              <a:t>indicated  </a:t>
            </a:r>
            <a:endParaRPr lang="en-US" sz="2400" dirty="0"/>
          </a:p>
          <a:p>
            <a:r>
              <a:rPr lang="en-US" sz="2400" dirty="0" smtClean="0"/>
              <a:t>At </a:t>
            </a:r>
            <a:r>
              <a:rPr lang="en-US" sz="2400" dirty="0"/>
              <a:t>a minimum, it is recommended that staff briefly check in with participants at regular intervals (about once per </a:t>
            </a:r>
            <a:r>
              <a:rPr lang="en-US" sz="2400" dirty="0" smtClean="0"/>
              <a:t>week)</a:t>
            </a:r>
          </a:p>
          <a:p>
            <a:pPr lvl="1"/>
            <a:r>
              <a:rPr lang="en-US" sz="2400" dirty="0" smtClean="0"/>
              <a:t>For </a:t>
            </a:r>
            <a:r>
              <a:rPr lang="en-US" sz="2400" dirty="0"/>
              <a:t>example, visit days 7, 14, and 21  </a:t>
            </a:r>
          </a:p>
          <a:p>
            <a:r>
              <a:rPr lang="en-US" sz="2400" dirty="0"/>
              <a:t>If the participant reports ring removals or expulsions, is experiencing discomfort, and/or has any questions or concerns about ring use, </a:t>
            </a:r>
            <a:r>
              <a:rPr lang="en-US" sz="2400" dirty="0" smtClean="0"/>
              <a:t>address </a:t>
            </a:r>
            <a:r>
              <a:rPr lang="en-US" sz="2400" dirty="0"/>
              <a:t>in a </a:t>
            </a:r>
            <a:r>
              <a:rPr lang="en-US" sz="2400" dirty="0">
                <a:solidFill>
                  <a:schemeClr val="accent4"/>
                </a:solidFill>
              </a:rPr>
              <a:t>neutral and non-judgmental </a:t>
            </a:r>
            <a:r>
              <a:rPr lang="en-US" sz="2400" dirty="0" smtClean="0">
                <a:solidFill>
                  <a:schemeClr val="accent4"/>
                </a:solidFill>
              </a:rPr>
              <a:t>way  </a:t>
            </a:r>
          </a:p>
          <a:p>
            <a:r>
              <a:rPr lang="en-US" sz="2400" i="1" dirty="0"/>
              <a:t>Note: Administer Ring Adherence CRF </a:t>
            </a:r>
            <a:r>
              <a:rPr lang="en-US" sz="2400" i="1" u="sng" dirty="0"/>
              <a:t>prior to counseling</a:t>
            </a:r>
          </a:p>
          <a:p>
            <a:pPr marL="0" indent="0">
              <a:buNone/>
            </a:pPr>
            <a:endParaRPr lang="en-US" sz="2400" dirty="0">
              <a:solidFill>
                <a:schemeClr val="accent4"/>
              </a:solidFill>
            </a:endParaRPr>
          </a:p>
          <a:p>
            <a:pPr marL="0" indent="0">
              <a:buNone/>
            </a:pPr>
            <a:endParaRPr lang="en-US" sz="2101" dirty="0"/>
          </a:p>
        </p:txBody>
      </p:sp>
    </p:spTree>
    <p:extLst>
      <p:ext uri="{BB962C8B-B14F-4D97-AF65-F5344CB8AC3E}">
        <p14:creationId xmlns:p14="http://schemas.microsoft.com/office/powerpoint/2010/main" val="3258027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Counseling Considerations During Follow-up (Cont.)</a:t>
            </a:r>
            <a:endParaRPr lang="en-US" dirty="0"/>
          </a:p>
        </p:txBody>
      </p:sp>
      <p:sp>
        <p:nvSpPr>
          <p:cNvPr id="3" name="Content Placeholder 2"/>
          <p:cNvSpPr>
            <a:spLocks noGrp="1"/>
          </p:cNvSpPr>
          <p:nvPr>
            <p:ph idx="1"/>
          </p:nvPr>
        </p:nvSpPr>
        <p:spPr/>
        <p:txBody>
          <a:bodyPr>
            <a:noAutofit/>
          </a:bodyPr>
          <a:lstStyle/>
          <a:p>
            <a:pPr lvl="0">
              <a:lnSpc>
                <a:spcPct val="100000"/>
              </a:lnSpc>
              <a:buFont typeface="Arial" panose="020B0604020202020204" pitchFamily="34" charset="0"/>
              <a:buChar char="•"/>
            </a:pPr>
            <a:r>
              <a:rPr lang="en-US" sz="2400" dirty="0" smtClean="0"/>
              <a:t>Use </a:t>
            </a:r>
            <a:r>
              <a:rPr lang="en-US" sz="2400" dirty="0"/>
              <a:t>open-ended questions to discuss experiences: </a:t>
            </a:r>
          </a:p>
          <a:p>
            <a:pPr lvl="1">
              <a:lnSpc>
                <a:spcPct val="100000"/>
              </a:lnSpc>
              <a:buFont typeface="Arial" panose="020B0604020202020204" pitchFamily="34" charset="0"/>
              <a:buChar char="•"/>
            </a:pPr>
            <a:r>
              <a:rPr lang="en-US" sz="2000" dirty="0" smtClean="0"/>
              <a:t>For </a:t>
            </a:r>
            <a:r>
              <a:rPr lang="en-US" sz="2000" dirty="0"/>
              <a:t>example, “What has your experience with ring use been so far?” or, “How has ring use been going for you?”  </a:t>
            </a:r>
            <a:endParaRPr lang="en-US" sz="2000" dirty="0" smtClean="0"/>
          </a:p>
          <a:p>
            <a:pPr>
              <a:spcBef>
                <a:spcPts val="0"/>
              </a:spcBef>
              <a:buFont typeface="Arial" panose="020B0604020202020204" pitchFamily="34" charset="0"/>
              <a:buChar char="•"/>
            </a:pPr>
            <a:r>
              <a:rPr lang="en-US" sz="2400" dirty="0" smtClean="0"/>
              <a:t>Work </a:t>
            </a:r>
            <a:r>
              <a:rPr lang="en-US" sz="2400" dirty="0"/>
              <a:t>with participants to develop </a:t>
            </a:r>
            <a:r>
              <a:rPr lang="en-US" sz="2400" dirty="0">
                <a:solidFill>
                  <a:schemeClr val="accent4"/>
                </a:solidFill>
              </a:rPr>
              <a:t>strategies and goals </a:t>
            </a:r>
            <a:r>
              <a:rPr lang="en-US" sz="2400" dirty="0"/>
              <a:t>to either maintain good adherence, or to overcome adherence </a:t>
            </a:r>
            <a:r>
              <a:rPr lang="en-US" sz="2400" dirty="0" smtClean="0"/>
              <a:t>barriers </a:t>
            </a:r>
            <a:endParaRPr lang="en-US" sz="2400" dirty="0"/>
          </a:p>
          <a:p>
            <a:pPr>
              <a:spcBef>
                <a:spcPts val="0"/>
              </a:spcBef>
              <a:buFont typeface="Arial" panose="020B0604020202020204" pitchFamily="34" charset="0"/>
              <a:buChar char="•"/>
            </a:pPr>
            <a:r>
              <a:rPr lang="en-US" sz="2400" dirty="0"/>
              <a:t>When needed, review </a:t>
            </a:r>
            <a:r>
              <a:rPr lang="en-US" sz="2400" dirty="0">
                <a:solidFill>
                  <a:schemeClr val="accent4"/>
                </a:solidFill>
              </a:rPr>
              <a:t>ring use insertion instructions or key adherence </a:t>
            </a:r>
            <a:r>
              <a:rPr lang="en-US" sz="2400" dirty="0" smtClean="0">
                <a:solidFill>
                  <a:schemeClr val="accent4"/>
                </a:solidFill>
              </a:rPr>
              <a:t>messages</a:t>
            </a:r>
          </a:p>
          <a:p>
            <a:pPr>
              <a:spcBef>
                <a:spcPts val="0"/>
              </a:spcBef>
              <a:buFont typeface="Arial" panose="020B0604020202020204" pitchFamily="34" charset="0"/>
              <a:buChar char="•"/>
            </a:pPr>
            <a:r>
              <a:rPr lang="en-US" sz="2400" dirty="0" smtClean="0"/>
              <a:t>When </a:t>
            </a:r>
            <a:r>
              <a:rPr lang="en-US" sz="2400" dirty="0"/>
              <a:t>needed, provide </a:t>
            </a:r>
            <a:r>
              <a:rPr lang="en-US" sz="2400" dirty="0">
                <a:solidFill>
                  <a:schemeClr val="accent4"/>
                </a:solidFill>
              </a:rPr>
              <a:t>skills building </a:t>
            </a:r>
            <a:r>
              <a:rPr lang="en-US" sz="2400" dirty="0"/>
              <a:t>to the </a:t>
            </a:r>
            <a:r>
              <a:rPr lang="en-US" sz="2400" dirty="0" smtClean="0"/>
              <a:t>participant</a:t>
            </a:r>
          </a:p>
          <a:p>
            <a:pPr lvl="1">
              <a:spcBef>
                <a:spcPts val="0"/>
              </a:spcBef>
              <a:buFont typeface="Arial" panose="020B0604020202020204" pitchFamily="34" charset="0"/>
              <a:buChar char="•"/>
            </a:pPr>
            <a:r>
              <a:rPr lang="en-US" sz="2100" dirty="0" smtClean="0"/>
              <a:t>For example, how </a:t>
            </a:r>
            <a:r>
              <a:rPr lang="en-US" sz="2100" dirty="0"/>
              <a:t>to discuss ring use with partners or other influential </a:t>
            </a:r>
            <a:r>
              <a:rPr lang="en-US" sz="2100" dirty="0" smtClean="0"/>
              <a:t>persons</a:t>
            </a:r>
            <a:endParaRPr lang="en-US" sz="2500" dirty="0"/>
          </a:p>
        </p:txBody>
      </p:sp>
    </p:spTree>
    <p:extLst>
      <p:ext uri="{BB962C8B-B14F-4D97-AF65-F5344CB8AC3E}">
        <p14:creationId xmlns:p14="http://schemas.microsoft.com/office/powerpoint/2010/main" val="2019742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Counseling Documentation</a:t>
            </a:r>
            <a:endParaRPr lang="en-US" dirty="0"/>
          </a:p>
        </p:txBody>
      </p:sp>
      <p:pic>
        <p:nvPicPr>
          <p:cNvPr id="4" name="Content Placeholder 3"/>
          <p:cNvPicPr>
            <a:picLocks noGrp="1" noChangeAspect="1"/>
          </p:cNvPicPr>
          <p:nvPr>
            <p:ph idx="1"/>
          </p:nvPr>
        </p:nvPicPr>
        <p:blipFill rotWithShape="1">
          <a:blip r:embed="rId3"/>
          <a:srcRect t="8492"/>
          <a:stretch/>
        </p:blipFill>
        <p:spPr>
          <a:xfrm>
            <a:off x="1219696" y="1981200"/>
            <a:ext cx="6704608" cy="3284679"/>
          </a:xfrm>
          <a:prstGeom prst="rect">
            <a:avLst/>
          </a:prstGeom>
        </p:spPr>
      </p:pic>
      <p:sp>
        <p:nvSpPr>
          <p:cNvPr id="5" name="Rectangle 4"/>
          <p:cNvSpPr/>
          <p:nvPr/>
        </p:nvSpPr>
        <p:spPr>
          <a:xfrm>
            <a:off x="838200" y="5493046"/>
            <a:ext cx="8117414" cy="923330"/>
          </a:xfrm>
          <a:prstGeom prst="rect">
            <a:avLst/>
          </a:prstGeom>
        </p:spPr>
        <p:txBody>
          <a:bodyPr wrap="square">
            <a:spAutoFit/>
          </a:bodyPr>
          <a:lstStyle/>
          <a:p>
            <a:pPr>
              <a:lnSpc>
                <a:spcPct val="100000"/>
              </a:lnSpc>
            </a:pPr>
            <a:r>
              <a:rPr lang="en-US" dirty="0"/>
              <a:t>Adequate time should be taken to counsel the participant and address any questions or concerns the participant may have. Each counseling session should be fully documented per site SOPs for source documentation.</a:t>
            </a:r>
          </a:p>
        </p:txBody>
      </p:sp>
    </p:spTree>
    <p:extLst>
      <p:ext uri="{BB962C8B-B14F-4D97-AF65-F5344CB8AC3E}">
        <p14:creationId xmlns:p14="http://schemas.microsoft.com/office/powerpoint/2010/main" val="563702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Harms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Non-medical </a:t>
            </a:r>
            <a:r>
              <a:rPr lang="en-US" dirty="0"/>
              <a:t>adverse consequences </a:t>
            </a:r>
            <a:r>
              <a:rPr lang="en-US" dirty="0" smtClean="0"/>
              <a:t>that may occur as </a:t>
            </a:r>
            <a:r>
              <a:rPr lang="en-US" dirty="0"/>
              <a:t>a result of </a:t>
            </a:r>
            <a:r>
              <a:rPr lang="en-US" dirty="0" smtClean="0"/>
              <a:t>participation </a:t>
            </a:r>
            <a:r>
              <a:rPr lang="en-US" dirty="0"/>
              <a:t>in the study.  </a:t>
            </a:r>
            <a:endParaRPr lang="en-US" dirty="0" smtClean="0"/>
          </a:p>
          <a:p>
            <a:pPr lvl="1"/>
            <a:r>
              <a:rPr lang="en-US" dirty="0"/>
              <a:t>D</a:t>
            </a:r>
            <a:r>
              <a:rPr lang="en-US" dirty="0" smtClean="0"/>
              <a:t>ifficulties </a:t>
            </a:r>
            <a:r>
              <a:rPr lang="en-US" dirty="0"/>
              <a:t>in their personal relationships with partners, family members, and friends.  </a:t>
            </a:r>
            <a:endParaRPr lang="en-US" dirty="0" smtClean="0"/>
          </a:p>
          <a:p>
            <a:pPr lvl="1"/>
            <a:r>
              <a:rPr lang="en-US" dirty="0" smtClean="0"/>
              <a:t>Stigma </a:t>
            </a:r>
            <a:r>
              <a:rPr lang="en-US" dirty="0"/>
              <a:t>or </a:t>
            </a:r>
            <a:r>
              <a:rPr lang="en-US" dirty="0" smtClean="0"/>
              <a:t>discrimination</a:t>
            </a:r>
            <a:endParaRPr lang="en-US" dirty="0"/>
          </a:p>
          <a:p>
            <a:r>
              <a:rPr lang="en-US" dirty="0" smtClean="0"/>
              <a:t>Document </a:t>
            </a:r>
            <a:r>
              <a:rPr lang="en-US" dirty="0"/>
              <a:t>the issues or problems and make every effort to facilitate their resolution </a:t>
            </a:r>
            <a:endParaRPr lang="en-US" dirty="0" smtClean="0"/>
          </a:p>
          <a:p>
            <a:pPr lvl="1"/>
            <a:r>
              <a:rPr lang="en-US" dirty="0" smtClean="0"/>
              <a:t>Report on Social </a:t>
            </a:r>
            <a:r>
              <a:rPr lang="en-US" dirty="0"/>
              <a:t>Impact log CRF. </a:t>
            </a:r>
            <a:endParaRPr lang="en-US" dirty="0" smtClean="0"/>
          </a:p>
          <a:p>
            <a:r>
              <a:rPr lang="en-US" dirty="0" smtClean="0"/>
              <a:t>The </a:t>
            </a:r>
            <a:r>
              <a:rPr lang="en-US" dirty="0" err="1"/>
              <a:t>IoR</a:t>
            </a:r>
            <a:r>
              <a:rPr lang="en-US" dirty="0"/>
              <a:t> will report any social harm, in his/her judgment, to be </a:t>
            </a:r>
            <a:r>
              <a:rPr lang="en-US" u="sng" dirty="0"/>
              <a:t>serious or unexpected </a:t>
            </a:r>
            <a:r>
              <a:rPr lang="en-US" dirty="0"/>
              <a:t>to the PSRT and IRB according to local requirements.  </a:t>
            </a:r>
            <a:endParaRPr lang="en-US" dirty="0" smtClean="0"/>
          </a:p>
          <a:p>
            <a:pPr lvl="1"/>
            <a:r>
              <a:rPr lang="en-US" dirty="0" smtClean="0"/>
              <a:t>For </a:t>
            </a:r>
            <a:r>
              <a:rPr lang="en-US" dirty="0"/>
              <a:t>example, social harms that result in serious adverse events (SAEs) should be considered ‘serious or unexpected’.  </a:t>
            </a:r>
            <a:endParaRPr lang="en-US" dirty="0" smtClean="0"/>
          </a:p>
          <a:p>
            <a:pPr lvl="1"/>
            <a:r>
              <a:rPr lang="en-US" dirty="0" smtClean="0"/>
              <a:t>Serious </a:t>
            </a:r>
            <a:r>
              <a:rPr lang="en-US" dirty="0"/>
              <a:t>threats of physical harm, significant psychological duress, or discontinued provision of food, housing or financial support.  </a:t>
            </a:r>
            <a:endParaRPr lang="en-US" dirty="0" smtClean="0"/>
          </a:p>
        </p:txBody>
      </p:sp>
    </p:spTree>
    <p:extLst>
      <p:ext uri="{BB962C8B-B14F-4D97-AF65-F5344CB8AC3E}">
        <p14:creationId xmlns:p14="http://schemas.microsoft.com/office/powerpoint/2010/main" val="3533259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a:t>
            </a:r>
            <a:r>
              <a:rPr lang="en-US" dirty="0"/>
              <a:t>35 Final Clinic Visit/Termination Considerations</a:t>
            </a:r>
          </a:p>
        </p:txBody>
      </p:sp>
      <p:sp>
        <p:nvSpPr>
          <p:cNvPr id="3" name="Content Placeholder 2"/>
          <p:cNvSpPr>
            <a:spLocks noGrp="1"/>
          </p:cNvSpPr>
          <p:nvPr>
            <p:ph idx="1"/>
          </p:nvPr>
        </p:nvSpPr>
        <p:spPr/>
        <p:txBody>
          <a:bodyPr>
            <a:normAutofit/>
          </a:bodyPr>
          <a:lstStyle/>
          <a:p>
            <a:r>
              <a:rPr lang="en-US" dirty="0"/>
              <a:t>A final contact is required after this visit to provide the participants with their final study test results, post-test counseling, and treatment, if needed.  Additional contacts also are required for:</a:t>
            </a:r>
          </a:p>
          <a:p>
            <a:pPr lvl="1"/>
            <a:r>
              <a:rPr lang="en-US" dirty="0"/>
              <a:t>Participants who are pregnant during the study to obtain pregnancy outcome</a:t>
            </a:r>
          </a:p>
          <a:p>
            <a:pPr lvl="1"/>
            <a:r>
              <a:rPr lang="en-US" dirty="0"/>
              <a:t>Participants with positive or indeterminate HIV rapid or confirmatory test results </a:t>
            </a:r>
          </a:p>
          <a:p>
            <a:pPr lvl="1"/>
            <a:r>
              <a:rPr lang="en-US" dirty="0"/>
              <a:t>Participants with certain types of AEs that are ongoing at study exit (See detailed guidance in SSP section </a:t>
            </a:r>
            <a:r>
              <a:rPr lang="en-US" dirty="0" smtClean="0"/>
              <a:t>8.15)</a:t>
            </a:r>
            <a:endParaRPr lang="en-US" dirty="0"/>
          </a:p>
        </p:txBody>
      </p:sp>
    </p:spTree>
    <p:extLst>
      <p:ext uri="{BB962C8B-B14F-4D97-AF65-F5344CB8AC3E}">
        <p14:creationId xmlns:p14="http://schemas.microsoft.com/office/powerpoint/2010/main" val="116397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a:t>
            </a:r>
            <a:r>
              <a:rPr lang="en-US" dirty="0"/>
              <a:t>35 Final Clinic Visit/Termination Considerations</a:t>
            </a:r>
          </a:p>
        </p:txBody>
      </p:sp>
      <p:sp>
        <p:nvSpPr>
          <p:cNvPr id="3" name="Content Placeholder 2"/>
          <p:cNvSpPr>
            <a:spLocks noGrp="1"/>
          </p:cNvSpPr>
          <p:nvPr>
            <p:ph idx="1"/>
          </p:nvPr>
        </p:nvSpPr>
        <p:spPr/>
        <p:txBody>
          <a:bodyPr>
            <a:normAutofit/>
          </a:bodyPr>
          <a:lstStyle/>
          <a:p>
            <a:pPr>
              <a:spcBef>
                <a:spcPts val="1200"/>
              </a:spcBef>
            </a:pPr>
            <a:r>
              <a:rPr lang="en-US" sz="2400" dirty="0" smtClean="0"/>
              <a:t>All </a:t>
            </a:r>
            <a:r>
              <a:rPr lang="en-US" sz="2400" dirty="0"/>
              <a:t>final contacts must be documented in participant study records, but no case report forms are completed for these contacts. </a:t>
            </a:r>
          </a:p>
          <a:p>
            <a:pPr>
              <a:spcBef>
                <a:spcPts val="1200"/>
              </a:spcBef>
            </a:pPr>
            <a:r>
              <a:rPr lang="en-US" sz="2400" dirty="0"/>
              <a:t>For participants whom study staff may wish to contact for future participation in studies, obtain and document permission. </a:t>
            </a:r>
          </a:p>
          <a:p>
            <a:pPr>
              <a:spcBef>
                <a:spcPts val="1200"/>
              </a:spcBef>
            </a:pPr>
            <a:r>
              <a:rPr lang="en-US" sz="2400" dirty="0"/>
              <a:t>Also, post study contact will be done to inform participants of their randomization assignment and study results.</a:t>
            </a:r>
          </a:p>
        </p:txBody>
      </p:sp>
    </p:spTree>
    <p:extLst>
      <p:ext uri="{BB962C8B-B14F-4D97-AF65-F5344CB8AC3E}">
        <p14:creationId xmlns:p14="http://schemas.microsoft.com/office/powerpoint/2010/main" val="1163977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1" dirty="0">
                <a:latin typeface="Calibri" pitchFamily="34" charset="0"/>
              </a:rPr>
              <a:t>Early Termination Visit</a:t>
            </a:r>
          </a:p>
        </p:txBody>
      </p:sp>
      <p:sp>
        <p:nvSpPr>
          <p:cNvPr id="28675" name="Content Placeholder 2"/>
          <p:cNvSpPr>
            <a:spLocks noGrp="1"/>
          </p:cNvSpPr>
          <p:nvPr>
            <p:ph idx="1"/>
          </p:nvPr>
        </p:nvSpPr>
        <p:spPr/>
        <p:txBody>
          <a:bodyPr>
            <a:normAutofit/>
          </a:bodyPr>
          <a:lstStyle/>
          <a:p>
            <a:pPr marL="0" indent="0" algn="ctr">
              <a:buNone/>
            </a:pPr>
            <a:r>
              <a:rPr lang="en-US" altLang="en-US" sz="3301" dirty="0">
                <a:latin typeface="Calibri" panose="020F0502020204030204" pitchFamily="34" charset="0"/>
              </a:rPr>
              <a:t>If a participant terminates early from the study, which procedures should be done at the participant's last study visit</a:t>
            </a:r>
            <a:r>
              <a:rPr lang="en-US" altLang="en-US" sz="3301" dirty="0" smtClean="0">
                <a:latin typeface="Calibri" panose="020F0502020204030204" pitchFamily="34" charset="0"/>
              </a:rPr>
              <a:t>?</a:t>
            </a:r>
          </a:p>
          <a:p>
            <a:pPr marL="0" indent="0" algn="ctr">
              <a:buNone/>
            </a:pPr>
            <a:endParaRPr lang="en-US" altLang="en-US" sz="3301" dirty="0">
              <a:latin typeface="Calibri" panose="020F0502020204030204" pitchFamily="34" charset="0"/>
            </a:endParaRPr>
          </a:p>
          <a:p>
            <a:pPr marL="0" indent="0" algn="ctr">
              <a:buNone/>
            </a:pPr>
            <a:r>
              <a:rPr lang="en-US" altLang="en-US" sz="3600" dirty="0">
                <a:solidFill>
                  <a:schemeClr val="accent4"/>
                </a:solidFill>
              </a:rPr>
              <a:t>Visit 13 (Day 35) procedures, including ring collection if not previously done</a:t>
            </a:r>
          </a:p>
          <a:p>
            <a:pPr marL="0" indent="0" algn="ctr">
              <a:buNone/>
            </a:pPr>
            <a:endParaRPr lang="en-US" altLang="en-US" sz="3301" dirty="0">
              <a:latin typeface="Calibri" panose="020F0502020204030204" pitchFamily="34" charset="0"/>
            </a:endParaRPr>
          </a:p>
        </p:txBody>
      </p:sp>
    </p:spTree>
    <p:extLst>
      <p:ext uri="{BB962C8B-B14F-4D97-AF65-F5344CB8AC3E}">
        <p14:creationId xmlns:p14="http://schemas.microsoft.com/office/powerpoint/2010/main" val="1246064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Who Become Pregnant or HIV Infected</a:t>
            </a:r>
            <a:endParaRPr lang="en-US" dirty="0"/>
          </a:p>
        </p:txBody>
      </p:sp>
      <p:sp>
        <p:nvSpPr>
          <p:cNvPr id="3" name="Content Placeholder 2"/>
          <p:cNvSpPr>
            <a:spLocks noGrp="1"/>
          </p:cNvSpPr>
          <p:nvPr>
            <p:ph idx="1"/>
          </p:nvPr>
        </p:nvSpPr>
        <p:spPr/>
        <p:txBody>
          <a:bodyPr>
            <a:noAutofit/>
          </a:bodyPr>
          <a:lstStyle/>
          <a:p>
            <a:r>
              <a:rPr lang="en-US" dirty="0" smtClean="0"/>
              <a:t>Once status is confirmed, follow-up </a:t>
            </a:r>
            <a:r>
              <a:rPr lang="en-US" dirty="0"/>
              <a:t>visits and procedures will be discontinued and the participant will be considered terminated from the </a:t>
            </a:r>
            <a:r>
              <a:rPr lang="en-US" dirty="0" smtClean="0"/>
              <a:t>study</a:t>
            </a:r>
          </a:p>
          <a:p>
            <a:r>
              <a:rPr lang="en-US" dirty="0" smtClean="0"/>
              <a:t>HIV Infection:</a:t>
            </a:r>
          </a:p>
          <a:p>
            <a:pPr lvl="1"/>
            <a:r>
              <a:rPr lang="en-US" dirty="0" smtClean="0"/>
              <a:t>Will </a:t>
            </a:r>
            <a:r>
              <a:rPr lang="en-US" dirty="0"/>
              <a:t>be referred to local care and treatment services </a:t>
            </a:r>
            <a:r>
              <a:rPr lang="en-US" dirty="0" smtClean="0"/>
              <a:t>and may </a:t>
            </a:r>
            <a:r>
              <a:rPr lang="en-US" dirty="0"/>
              <a:t>return to the research clinic for additional counseling and other support services, as needed per </a:t>
            </a:r>
            <a:r>
              <a:rPr lang="en-US" dirty="0" smtClean="0"/>
              <a:t>SOP</a:t>
            </a:r>
          </a:p>
          <a:p>
            <a:pPr lvl="1"/>
            <a:r>
              <a:rPr lang="en-US" dirty="0" smtClean="0"/>
              <a:t>May </a:t>
            </a:r>
            <a:r>
              <a:rPr lang="en-US" dirty="0"/>
              <a:t>be offered additional laboratory testing (such as HIV RNA and HIV drug resistance testing), as clinically indicated per site </a:t>
            </a:r>
            <a:r>
              <a:rPr lang="en-US" dirty="0" smtClean="0"/>
              <a:t>SOP</a:t>
            </a:r>
          </a:p>
          <a:p>
            <a:r>
              <a:rPr lang="en-US" dirty="0" smtClean="0"/>
              <a:t>Pregnancy:</a:t>
            </a:r>
          </a:p>
          <a:p>
            <a:pPr lvl="1"/>
            <a:r>
              <a:rPr lang="en-US" dirty="0" smtClean="0"/>
              <a:t>Will </a:t>
            </a:r>
            <a:r>
              <a:rPr lang="en-US" dirty="0"/>
              <a:t>be referred to local health care services and may return to the research clinic for additional counseling, as needed per </a:t>
            </a:r>
            <a:r>
              <a:rPr lang="en-US" dirty="0" smtClean="0"/>
              <a:t>SOP</a:t>
            </a:r>
            <a:r>
              <a:rPr lang="en-US" dirty="0"/>
              <a:t>.  </a:t>
            </a:r>
          </a:p>
          <a:p>
            <a:pPr lvl="1"/>
            <a:r>
              <a:rPr lang="en-US" dirty="0"/>
              <a:t>Site should develop a plan with participant to attain pregnancy outcome. </a:t>
            </a:r>
          </a:p>
        </p:txBody>
      </p:sp>
    </p:spTree>
    <p:extLst>
      <p:ext uri="{BB962C8B-B14F-4D97-AF65-F5344CB8AC3E}">
        <p14:creationId xmlns:p14="http://schemas.microsoft.com/office/powerpoint/2010/main" val="1618285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Who </a:t>
            </a:r>
            <a:r>
              <a:rPr lang="en-US" u="sng" dirty="0"/>
              <a:t>Permanently</a:t>
            </a:r>
            <a:r>
              <a:rPr lang="en-US" dirty="0"/>
              <a:t> Discontinue Study Product </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pPr>
              <a:spcBef>
                <a:spcPts val="1200"/>
              </a:spcBef>
            </a:pPr>
            <a:r>
              <a:rPr lang="en-US" dirty="0" smtClean="0"/>
              <a:t>Study participation may be discontinued per site investigator after consultation with PSRT and Management Team</a:t>
            </a:r>
          </a:p>
          <a:p>
            <a:pPr>
              <a:spcBef>
                <a:spcPts val="1200"/>
              </a:spcBef>
            </a:pPr>
            <a:r>
              <a:rPr lang="en-US" dirty="0"/>
              <a:t>If </a:t>
            </a:r>
            <a:r>
              <a:rPr lang="en-US" dirty="0" smtClean="0"/>
              <a:t>permanently discontinued from product use due </a:t>
            </a:r>
            <a:r>
              <a:rPr lang="en-US" dirty="0"/>
              <a:t>to an AE, </a:t>
            </a:r>
            <a:r>
              <a:rPr lang="en-US" dirty="0" smtClean="0"/>
              <a:t>follow </a:t>
            </a:r>
            <a:r>
              <a:rPr lang="en-US" dirty="0"/>
              <a:t>until </a:t>
            </a:r>
            <a:r>
              <a:rPr lang="en-US" dirty="0" smtClean="0"/>
              <a:t>resolution </a:t>
            </a:r>
            <a:r>
              <a:rPr lang="en-US" dirty="0"/>
              <a:t>or stabilization of the AE is documented.  </a:t>
            </a:r>
          </a:p>
          <a:p>
            <a:pPr>
              <a:spcBef>
                <a:spcPts val="1200"/>
              </a:spcBef>
            </a:pPr>
            <a:r>
              <a:rPr lang="en-US" dirty="0"/>
              <a:t>In the event study follow-up is </a:t>
            </a:r>
            <a:r>
              <a:rPr lang="en-US" i="1" dirty="0"/>
              <a:t>continued</a:t>
            </a:r>
            <a:r>
              <a:rPr lang="en-US" dirty="0"/>
              <a:t>, participants will have the protocol-specified weekly visits through Day 35, specifically those visits at Day 7, Day 14, Day 21, Day 28 and Day 35. Protocol-specified procedures will continue except the following:</a:t>
            </a:r>
          </a:p>
          <a:p>
            <a:pPr lvl="1">
              <a:spcBef>
                <a:spcPts val="1200"/>
              </a:spcBef>
            </a:pPr>
            <a:r>
              <a:rPr lang="en-US" dirty="0" smtClean="0"/>
              <a:t>Pelvic </a:t>
            </a:r>
            <a:r>
              <a:rPr lang="en-US" dirty="0"/>
              <a:t>exams*</a:t>
            </a:r>
          </a:p>
          <a:p>
            <a:pPr lvl="1">
              <a:spcBef>
                <a:spcPts val="1200"/>
              </a:spcBef>
            </a:pPr>
            <a:r>
              <a:rPr lang="en-US" dirty="0" smtClean="0"/>
              <a:t>Collection </a:t>
            </a:r>
            <a:r>
              <a:rPr lang="en-US" dirty="0"/>
              <a:t>of blood for safety assessments*</a:t>
            </a:r>
          </a:p>
          <a:p>
            <a:pPr lvl="1">
              <a:spcBef>
                <a:spcPts val="1200"/>
              </a:spcBef>
            </a:pPr>
            <a:r>
              <a:rPr lang="en-US" dirty="0" smtClean="0"/>
              <a:t>Protocol </a:t>
            </a:r>
            <a:r>
              <a:rPr lang="en-US" dirty="0"/>
              <a:t>counseling will be </a:t>
            </a:r>
            <a:r>
              <a:rPr lang="en-US" dirty="0" smtClean="0"/>
              <a:t>modified</a:t>
            </a:r>
          </a:p>
          <a:p>
            <a:pPr lvl="1">
              <a:spcBef>
                <a:spcPts val="1200"/>
              </a:spcBef>
            </a:pPr>
            <a:r>
              <a:rPr lang="en-US" dirty="0" smtClean="0"/>
              <a:t>PK specimen collection</a:t>
            </a:r>
            <a:endParaRPr lang="en-US" dirty="0"/>
          </a:p>
          <a:p>
            <a:pPr marL="0" indent="0">
              <a:spcBef>
                <a:spcPts val="1200"/>
              </a:spcBef>
              <a:buNone/>
            </a:pPr>
            <a:r>
              <a:rPr lang="en-US" sz="2100" dirty="0" smtClean="0"/>
              <a:t>(*Unless </a:t>
            </a:r>
            <a:r>
              <a:rPr lang="en-US" sz="2100" dirty="0"/>
              <a:t>required for AE follow-up</a:t>
            </a:r>
            <a:r>
              <a:rPr lang="en-US" sz="2100" dirty="0" smtClean="0"/>
              <a:t>)</a:t>
            </a:r>
          </a:p>
          <a:p>
            <a:pPr marL="0" indent="0">
              <a:spcBef>
                <a:spcPts val="1200"/>
              </a:spcBef>
              <a:buNone/>
            </a:pPr>
            <a:r>
              <a:rPr lang="en-US" sz="2300" dirty="0" smtClean="0"/>
              <a:t>The </a:t>
            </a:r>
            <a:r>
              <a:rPr lang="en-US" sz="2300" dirty="0"/>
              <a:t>above procedures should be collected/conducted </a:t>
            </a:r>
            <a:r>
              <a:rPr lang="en-US" sz="2300" dirty="0" smtClean="0"/>
              <a:t>at </a:t>
            </a:r>
            <a:r>
              <a:rPr lang="en-US" sz="2300" dirty="0"/>
              <a:t>either the scheduled or interim visit in which study product is discontinued and omitted thereafter, unless the participant was previously on a temporary hold. </a:t>
            </a:r>
            <a:endParaRPr lang="en-US" sz="2600" dirty="0"/>
          </a:p>
          <a:p>
            <a:endParaRPr lang="en-US" dirty="0"/>
          </a:p>
        </p:txBody>
      </p:sp>
    </p:spTree>
    <p:extLst>
      <p:ext uri="{BB962C8B-B14F-4D97-AF65-F5344CB8AC3E}">
        <p14:creationId xmlns:p14="http://schemas.microsoft.com/office/powerpoint/2010/main" val="280341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Visit Schedule</a:t>
            </a:r>
            <a:endParaRPr lang="en-US" dirty="0"/>
          </a:p>
        </p:txBody>
      </p:sp>
      <p:pic>
        <p:nvPicPr>
          <p:cNvPr id="4" name="Picture 3"/>
          <p:cNvPicPr>
            <a:picLocks noChangeAspect="1"/>
          </p:cNvPicPr>
          <p:nvPr/>
        </p:nvPicPr>
        <p:blipFill rotWithShape="1">
          <a:blip r:embed="rId3"/>
          <a:srcRect l="3922"/>
          <a:stretch/>
        </p:blipFill>
        <p:spPr>
          <a:xfrm>
            <a:off x="73056" y="2400032"/>
            <a:ext cx="8997889" cy="2686750"/>
          </a:xfrm>
          <a:prstGeom prst="rect">
            <a:avLst/>
          </a:prstGeom>
        </p:spPr>
      </p:pic>
    </p:spTree>
    <p:extLst>
      <p:ext uri="{BB962C8B-B14F-4D97-AF65-F5344CB8AC3E}">
        <p14:creationId xmlns:p14="http://schemas.microsoft.com/office/powerpoint/2010/main" val="245987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Who </a:t>
            </a:r>
            <a:r>
              <a:rPr lang="en-US" u="sng" dirty="0"/>
              <a:t>Permanently</a:t>
            </a:r>
            <a:r>
              <a:rPr lang="en-US" dirty="0"/>
              <a:t> Discontinue Study Product </a:t>
            </a:r>
          </a:p>
        </p:txBody>
      </p:sp>
      <p:sp>
        <p:nvSpPr>
          <p:cNvPr id="3" name="Content Placeholder 2"/>
          <p:cNvSpPr>
            <a:spLocks noGrp="1"/>
          </p:cNvSpPr>
          <p:nvPr>
            <p:ph idx="1"/>
          </p:nvPr>
        </p:nvSpPr>
        <p:spPr/>
        <p:txBody>
          <a:bodyPr/>
          <a:lstStyle/>
          <a:p>
            <a:endParaRPr lang="en-US" dirty="0"/>
          </a:p>
          <a:p>
            <a:r>
              <a:rPr lang="en-US" dirty="0"/>
              <a:t>NOTE: Participants that miss more than three consecutive visits or have the ring out for more than three consecutive days will be permanently discontinued from study product. </a:t>
            </a:r>
          </a:p>
          <a:p>
            <a:endParaRPr lang="en-US" dirty="0"/>
          </a:p>
        </p:txBody>
      </p:sp>
    </p:spTree>
    <p:extLst>
      <p:ext uri="{BB962C8B-B14F-4D97-AF65-F5344CB8AC3E}">
        <p14:creationId xmlns:p14="http://schemas.microsoft.com/office/powerpoint/2010/main" val="2516301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473" y="152400"/>
            <a:ext cx="8229600" cy="1143000"/>
          </a:xfrm>
        </p:spPr>
        <p:txBody>
          <a:bodyPr>
            <a:normAutofit fontScale="90000"/>
          </a:bodyPr>
          <a:lstStyle/>
          <a:p>
            <a:r>
              <a:rPr lang="en-US" dirty="0"/>
              <a:t/>
            </a:r>
            <a:br>
              <a:rPr lang="en-US" dirty="0"/>
            </a:br>
            <a:r>
              <a:rPr lang="en-US" dirty="0" smtClean="0"/>
              <a:t>Follow-up </a:t>
            </a:r>
            <a:r>
              <a:rPr lang="en-US" dirty="0"/>
              <a:t>Procedures for Participants Who are on a </a:t>
            </a:r>
            <a:r>
              <a:rPr lang="en-US" u="sng" dirty="0"/>
              <a:t>Temporary</a:t>
            </a:r>
            <a:r>
              <a:rPr lang="en-US" dirty="0"/>
              <a:t> Clinical Study Product </a:t>
            </a:r>
            <a:r>
              <a:rPr lang="en-US" dirty="0" smtClean="0"/>
              <a:t>Hold</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400" dirty="0"/>
              <a:t>All protocol-specified study visits and procedures will continue except:</a:t>
            </a:r>
          </a:p>
          <a:p>
            <a:pPr lvl="1"/>
            <a:r>
              <a:rPr lang="en-US" sz="2000" dirty="0"/>
              <a:t>Pelvic exams* </a:t>
            </a:r>
            <a:r>
              <a:rPr lang="en-US" sz="2000" dirty="0" smtClean="0"/>
              <a:t> (</a:t>
            </a:r>
            <a:r>
              <a:rPr lang="en-US" sz="1600" dirty="0" smtClean="0"/>
              <a:t>*</a:t>
            </a:r>
            <a:r>
              <a:rPr lang="en-US" sz="1600" dirty="0"/>
              <a:t>Unless required for AE </a:t>
            </a:r>
            <a:r>
              <a:rPr lang="en-US" sz="1600" dirty="0" smtClean="0"/>
              <a:t>follow-up)</a:t>
            </a:r>
            <a:endParaRPr lang="en-US" sz="1600" dirty="0"/>
          </a:p>
          <a:p>
            <a:pPr lvl="1"/>
            <a:r>
              <a:rPr lang="en-US" sz="2000" dirty="0" smtClean="0"/>
              <a:t>Provision </a:t>
            </a:r>
            <a:r>
              <a:rPr lang="en-US" sz="2000" dirty="0"/>
              <a:t>of product use/protocol adherence </a:t>
            </a:r>
            <a:r>
              <a:rPr lang="en-US" sz="2000" dirty="0" smtClean="0"/>
              <a:t>counseling</a:t>
            </a:r>
          </a:p>
          <a:p>
            <a:pPr lvl="1"/>
            <a:r>
              <a:rPr lang="en-US" sz="2000" dirty="0"/>
              <a:t>PK specimen </a:t>
            </a:r>
            <a:r>
              <a:rPr lang="en-US" sz="2000" dirty="0" smtClean="0"/>
              <a:t>collection</a:t>
            </a:r>
            <a:endParaRPr lang="en-US" sz="2000" dirty="0"/>
          </a:p>
          <a:p>
            <a:r>
              <a:rPr lang="en-US" sz="2400" dirty="0"/>
              <a:t>The collection of samples for PK should be collected/conducted at </a:t>
            </a:r>
            <a:r>
              <a:rPr lang="en-US" sz="2400" dirty="0" smtClean="0"/>
              <a:t>either </a:t>
            </a:r>
            <a:r>
              <a:rPr lang="en-US" sz="2400" dirty="0"/>
              <a:t>the scheduled or interim visit in which study product is temporarily held and omitted thereafter. </a:t>
            </a:r>
          </a:p>
          <a:p>
            <a:pPr lvl="1"/>
            <a:r>
              <a:rPr lang="en-US" sz="2000" dirty="0"/>
              <a:t> Completion of these procedures will resume at the visit following resumption of study product </a:t>
            </a:r>
            <a:r>
              <a:rPr lang="en-US" sz="2000" dirty="0" smtClean="0"/>
              <a:t>use (if hold is not more than three consecutive days).</a:t>
            </a:r>
            <a:endParaRPr lang="en-US" sz="2400" dirty="0"/>
          </a:p>
        </p:txBody>
      </p:sp>
    </p:spTree>
    <p:extLst>
      <p:ext uri="{BB962C8B-B14F-4D97-AF65-F5344CB8AC3E}">
        <p14:creationId xmlns:p14="http://schemas.microsoft.com/office/powerpoint/2010/main" val="29502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a:t>
            </a:r>
            <a:r>
              <a:rPr lang="en-US" dirty="0"/>
              <a:t>Procedures for Participants Who </a:t>
            </a:r>
            <a:r>
              <a:rPr lang="en-US" u="sng" dirty="0"/>
              <a:t>Decline</a:t>
            </a:r>
            <a:r>
              <a:rPr lang="en-US" dirty="0"/>
              <a:t> Study Product Use</a:t>
            </a:r>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Inform the MTN-028 </a:t>
            </a:r>
            <a:r>
              <a:rPr lang="en-US" dirty="0"/>
              <a:t>management team </a:t>
            </a:r>
            <a:endParaRPr lang="en-US" dirty="0" smtClean="0"/>
          </a:p>
          <a:p>
            <a:r>
              <a:rPr lang="en-US" dirty="0" smtClean="0"/>
              <a:t>Document decline </a:t>
            </a:r>
            <a:r>
              <a:rPr lang="en-US" dirty="0"/>
              <a:t>on the study product request slip. </a:t>
            </a:r>
            <a:endParaRPr lang="en-US" dirty="0" smtClean="0"/>
          </a:p>
          <a:p>
            <a:r>
              <a:rPr lang="en-US" dirty="0" smtClean="0"/>
              <a:t>Counseling </a:t>
            </a:r>
            <a:r>
              <a:rPr lang="en-US" dirty="0"/>
              <a:t>should explore the reasons for the self-initiated decline, and work with the participant to develop a plan for product resumption.  </a:t>
            </a:r>
            <a:endParaRPr lang="en-US" dirty="0" smtClean="0"/>
          </a:p>
          <a:p>
            <a:r>
              <a:rPr lang="en-US" dirty="0"/>
              <a:t>As always, participants may withdraw consent and exit the study for any reason at any time.  </a:t>
            </a:r>
            <a:endParaRPr lang="en-US" dirty="0" smtClean="0"/>
          </a:p>
          <a:p>
            <a:r>
              <a:rPr lang="en-US" dirty="0"/>
              <a:t>If in the opinion of the </a:t>
            </a:r>
            <a:r>
              <a:rPr lang="en-US" dirty="0" err="1"/>
              <a:t>IoR</a:t>
            </a:r>
            <a:r>
              <a:rPr lang="en-US" dirty="0"/>
              <a:t>/designee the participant is unlikely to resume study product use during study follow-up, early termination for noncompliance with required study procedures should be considered after consultation with the PSRT (see SSP 4.5.10). </a:t>
            </a:r>
          </a:p>
          <a:p>
            <a:pPr lvl="1"/>
            <a:r>
              <a:rPr lang="en-US" sz="2200" dirty="0" smtClean="0"/>
              <a:t>Note </a:t>
            </a:r>
            <a:r>
              <a:rPr lang="en-US" sz="2200" dirty="0"/>
              <a:t>that all protocol-specified procedures should continue in the interim (unless the participant declines) until the participant is terminated or decides to withdraw from the study.   </a:t>
            </a:r>
            <a:endParaRPr lang="en-US" sz="2200" dirty="0" smtClean="0"/>
          </a:p>
          <a:p>
            <a:pPr lvl="1"/>
            <a:r>
              <a:rPr lang="en-US" sz="2200" i="1" dirty="0" smtClean="0"/>
              <a:t>NOTE:  </a:t>
            </a:r>
            <a:r>
              <a:rPr lang="en-US" sz="2200" i="1" dirty="0"/>
              <a:t>Participants that have the ring out for more than three consecutive days will be permanently discontinued from study </a:t>
            </a:r>
            <a:r>
              <a:rPr lang="en-US" sz="2200" i="1" dirty="0" smtClean="0"/>
              <a:t>product and guidance for permanent discontinuation apply.</a:t>
            </a:r>
            <a:endParaRPr lang="en-US" sz="2200" i="1" dirty="0"/>
          </a:p>
          <a:p>
            <a:endParaRPr lang="en-US" dirty="0"/>
          </a:p>
        </p:txBody>
      </p:sp>
    </p:spTree>
    <p:extLst>
      <p:ext uri="{BB962C8B-B14F-4D97-AF65-F5344CB8AC3E}">
        <p14:creationId xmlns:p14="http://schemas.microsoft.com/office/powerpoint/2010/main" val="2285711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smtClean="0"/>
              <a:t>Follow-up Visit CRFs and Other Tools</a:t>
            </a:r>
            <a:endParaRPr lang="en-US" dirty="0"/>
          </a:p>
        </p:txBody>
      </p:sp>
    </p:spTree>
    <p:extLst>
      <p:ext uri="{BB962C8B-B14F-4D97-AF65-F5344CB8AC3E}">
        <p14:creationId xmlns:p14="http://schemas.microsoft.com/office/powerpoint/2010/main" val="2367030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1837481"/>
            <a:ext cx="8534400" cy="5020519"/>
          </a:xfrm>
        </p:spPr>
        <p:txBody>
          <a:bodyPr>
            <a:normAutofit fontScale="70000" lnSpcReduction="20000"/>
          </a:bodyPr>
          <a:lstStyle/>
          <a:p>
            <a:pPr>
              <a:lnSpc>
                <a:spcPct val="90000"/>
              </a:lnSpc>
            </a:pPr>
            <a:r>
              <a:rPr lang="en-US" sz="2900" dirty="0" smtClean="0">
                <a:cs typeface="Arial" pitchFamily="34" charset="0"/>
              </a:rPr>
              <a:t>Codes are used t</a:t>
            </a:r>
            <a:r>
              <a:rPr lang="en-US" sz="2900" dirty="0" smtClean="0">
                <a:solidFill>
                  <a:schemeClr val="tx1"/>
                </a:solidFill>
                <a:cs typeface="Arial" pitchFamily="34" charset="0"/>
              </a:rPr>
              <a:t>o indicate at which point in a ppt’s trial participation an event occurred</a:t>
            </a:r>
          </a:p>
          <a:p>
            <a:pPr lvl="1">
              <a:lnSpc>
                <a:spcPct val="90000"/>
              </a:lnSpc>
              <a:buNone/>
            </a:pPr>
            <a:endParaRPr lang="en-US" sz="2900" dirty="0" smtClean="0">
              <a:solidFill>
                <a:schemeClr val="tx1"/>
              </a:solidFill>
              <a:cs typeface="Arial" pitchFamily="34" charset="0"/>
            </a:endParaRPr>
          </a:p>
          <a:p>
            <a:pPr>
              <a:lnSpc>
                <a:spcPct val="90000"/>
              </a:lnSpc>
            </a:pPr>
            <a:r>
              <a:rPr lang="en-US" sz="2900" dirty="0" smtClean="0">
                <a:cs typeface="Arial" pitchFamily="34" charset="0"/>
              </a:rPr>
              <a:t>Helpful when reviewing reports and conducting study analyses</a:t>
            </a:r>
            <a:endParaRPr lang="en-US" sz="2900" dirty="0" smtClean="0">
              <a:solidFill>
                <a:schemeClr val="tx1"/>
              </a:solidFill>
              <a:cs typeface="Arial" pitchFamily="34" charset="0"/>
            </a:endParaRPr>
          </a:p>
          <a:p>
            <a:pPr lvl="1">
              <a:lnSpc>
                <a:spcPct val="90000"/>
              </a:lnSpc>
            </a:pPr>
            <a:r>
              <a:rPr lang="en-US" sz="2900" dirty="0" smtClean="0">
                <a:cs typeface="Arial" pitchFamily="34" charset="0"/>
              </a:rPr>
              <a:t>Knowing that a ppt had a grade 2 AE on 23-MAY-15 doesn’t tell us much; knowing this was reported on visit 7.0 (Day 14) does </a:t>
            </a:r>
          </a:p>
          <a:p>
            <a:pPr lvl="1">
              <a:lnSpc>
                <a:spcPct val="90000"/>
              </a:lnSpc>
              <a:buNone/>
            </a:pPr>
            <a:endParaRPr lang="en-US" sz="2900" dirty="0" smtClean="0">
              <a:cs typeface="Arial" pitchFamily="34" charset="0"/>
            </a:endParaRPr>
          </a:p>
          <a:p>
            <a:pPr>
              <a:lnSpc>
                <a:spcPct val="90000"/>
              </a:lnSpc>
            </a:pPr>
            <a:r>
              <a:rPr lang="en-US" sz="2900" dirty="0" smtClean="0">
                <a:cs typeface="Arial" pitchFamily="34" charset="0"/>
              </a:rPr>
              <a:t>Visit codes are sequential in MTN-028. </a:t>
            </a:r>
          </a:p>
          <a:p>
            <a:pPr lvl="1">
              <a:lnSpc>
                <a:spcPct val="90000"/>
              </a:lnSpc>
            </a:pPr>
            <a:r>
              <a:rPr lang="en-US" sz="2900" dirty="0" smtClean="0">
                <a:cs typeface="Arial" pitchFamily="34" charset="0"/>
              </a:rPr>
              <a:t>Screening Visit = 1.0</a:t>
            </a:r>
          </a:p>
          <a:p>
            <a:pPr lvl="1">
              <a:lnSpc>
                <a:spcPct val="90000"/>
              </a:lnSpc>
            </a:pPr>
            <a:r>
              <a:rPr lang="en-US" sz="2900" dirty="0" smtClean="0">
                <a:cs typeface="Arial" pitchFamily="34" charset="0"/>
              </a:rPr>
              <a:t>Enrollment Visit = 2.0</a:t>
            </a:r>
          </a:p>
          <a:p>
            <a:pPr lvl="1">
              <a:lnSpc>
                <a:spcPct val="90000"/>
              </a:lnSpc>
            </a:pPr>
            <a:r>
              <a:rPr lang="en-US" sz="2900" dirty="0" smtClean="0">
                <a:cs typeface="Arial" pitchFamily="34" charset="0"/>
              </a:rPr>
              <a:t>Day 1 = 3.0, and so on…</a:t>
            </a:r>
          </a:p>
          <a:p>
            <a:pPr lvl="1">
              <a:lnSpc>
                <a:spcPct val="90000"/>
              </a:lnSpc>
              <a:buNone/>
            </a:pPr>
            <a:endParaRPr lang="en-US" sz="2900" dirty="0" smtClean="0">
              <a:cs typeface="Arial" pitchFamily="34" charset="0"/>
            </a:endParaRPr>
          </a:p>
          <a:p>
            <a:pPr>
              <a:lnSpc>
                <a:spcPct val="90000"/>
              </a:lnSpc>
            </a:pPr>
            <a:r>
              <a:rPr lang="en-US" sz="2900" dirty="0" smtClean="0">
                <a:cs typeface="Arial" pitchFamily="34" charset="0"/>
              </a:rPr>
              <a:t>The scheduled Final Clinic Visit should be coded as 13.0</a:t>
            </a:r>
          </a:p>
          <a:p>
            <a:pPr marL="0" indent="0">
              <a:lnSpc>
                <a:spcPct val="90000"/>
              </a:lnSpc>
              <a:buNone/>
            </a:pPr>
            <a:endParaRPr lang="en-US" sz="2900" dirty="0" smtClean="0">
              <a:cs typeface="Arial" pitchFamily="34" charset="0"/>
            </a:endParaRPr>
          </a:p>
          <a:p>
            <a:pPr>
              <a:lnSpc>
                <a:spcPct val="90000"/>
              </a:lnSpc>
            </a:pPr>
            <a:r>
              <a:rPr lang="en-US" sz="2900" dirty="0" smtClean="0"/>
              <a:t>An early </a:t>
            </a:r>
            <a:r>
              <a:rPr lang="en-US" sz="2900" dirty="0"/>
              <a:t>termination visit can occur at any point during the study after participant randomization. If an early termination visit is conducted, the Day 35/scheduled Final Clinic Visit procedures should be completed, </a:t>
            </a:r>
            <a:r>
              <a:rPr lang="en-US" sz="2900" dirty="0" smtClean="0"/>
              <a:t>if possible. </a:t>
            </a:r>
            <a:r>
              <a:rPr lang="en-US" sz="2900" u="sng" dirty="0"/>
              <a:t>The visit code of the early termination visit will depend on where the participant is at in her visit schedule at the time of early termination.  </a:t>
            </a:r>
          </a:p>
          <a:p>
            <a:pPr>
              <a:lnSpc>
                <a:spcPct val="90000"/>
              </a:lnSpc>
            </a:pPr>
            <a:endParaRPr lang="en-US" sz="3300" dirty="0" smtClean="0">
              <a:cs typeface="Arial" pitchFamily="34" charset="0"/>
            </a:endParaRPr>
          </a:p>
          <a:p>
            <a:pPr>
              <a:lnSpc>
                <a:spcPct val="90000"/>
              </a:lnSpc>
            </a:pPr>
            <a:endParaRPr lang="en-US" sz="3300" dirty="0" smtClean="0">
              <a:solidFill>
                <a:schemeClr val="tx1"/>
              </a:solidFill>
              <a:cs typeface="Arial" pitchFamily="34" charset="0"/>
            </a:endParaRPr>
          </a:p>
          <a:p>
            <a:pPr lvl="1">
              <a:lnSpc>
                <a:spcPct val="90000"/>
              </a:lnSpc>
              <a:buNone/>
            </a:pPr>
            <a:endParaRPr lang="en-US" sz="2400" dirty="0" smtClean="0">
              <a:solidFill>
                <a:schemeClr val="tx1"/>
              </a:solidFill>
            </a:endParaRPr>
          </a:p>
        </p:txBody>
      </p:sp>
      <p:sp>
        <p:nvSpPr>
          <p:cNvPr id="60" name="Title 59"/>
          <p:cNvSpPr>
            <a:spLocks noGrp="1"/>
          </p:cNvSpPr>
          <p:nvPr>
            <p:ph type="title"/>
          </p:nvPr>
        </p:nvSpPr>
        <p:spPr>
          <a:xfrm>
            <a:off x="304800" y="304800"/>
            <a:ext cx="8229600" cy="914400"/>
          </a:xfrm>
        </p:spPr>
        <p:txBody>
          <a:bodyPr>
            <a:normAutofit/>
          </a:bodyPr>
          <a:lstStyle/>
          <a:p>
            <a:r>
              <a:rPr lang="en-US" dirty="0" smtClean="0"/>
              <a:t>Visit Codes</a:t>
            </a:r>
            <a:endParaRPr lang="en-US" dirty="0"/>
          </a:p>
        </p:txBody>
      </p:sp>
    </p:spTree>
    <p:extLst>
      <p:ext uri="{BB962C8B-B14F-4D97-AF65-F5344CB8AC3E}">
        <p14:creationId xmlns:p14="http://schemas.microsoft.com/office/powerpoint/2010/main" val="414672295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0" y="1752600"/>
            <a:ext cx="8915400" cy="4876800"/>
          </a:xfrm>
        </p:spPr>
        <p:txBody>
          <a:bodyPr>
            <a:noAutofit/>
          </a:bodyPr>
          <a:lstStyle/>
          <a:p>
            <a:pPr marL="347663" indent="-347663">
              <a:defRPr/>
            </a:pPr>
            <a:r>
              <a:rPr lang="en-US" sz="2800" dirty="0">
                <a:cs typeface="Arial" pitchFamily="34" charset="0"/>
              </a:rPr>
              <a:t>An Excel file that can be used to create the follow-up visit schedule/calendar for a ppt with actual dates</a:t>
            </a:r>
          </a:p>
          <a:p>
            <a:pPr marL="747713" lvl="1" indent="-347663">
              <a:defRPr/>
            </a:pPr>
            <a:r>
              <a:rPr lang="en-US" b="1" i="1" dirty="0">
                <a:cs typeface="Arial" pitchFamily="34" charset="0"/>
              </a:rPr>
              <a:t>Available </a:t>
            </a:r>
            <a:r>
              <a:rPr lang="en-US" b="1" i="1" dirty="0" smtClean="0">
                <a:cs typeface="Arial" pitchFamily="34" charset="0"/>
              </a:rPr>
              <a:t>on MTN-028 </a:t>
            </a:r>
            <a:r>
              <a:rPr lang="en-US" b="1" i="1" dirty="0">
                <a:cs typeface="Arial" pitchFamily="34" charset="0"/>
              </a:rPr>
              <a:t>web site </a:t>
            </a:r>
          </a:p>
          <a:p>
            <a:pPr marL="347663" indent="-347663">
              <a:defRPr/>
            </a:pPr>
            <a:r>
              <a:rPr lang="en-US" sz="2800" dirty="0">
                <a:cs typeface="Arial" pitchFamily="34" charset="0"/>
              </a:rPr>
              <a:t>Requires PTID and full Enrollment Date</a:t>
            </a:r>
          </a:p>
          <a:p>
            <a:pPr marL="347663" indent="-347663">
              <a:buFont typeface="Arial" pitchFamily="34" charset="0"/>
              <a:buChar char="•"/>
              <a:defRPr/>
            </a:pPr>
            <a:r>
              <a:rPr lang="en-US" sz="2800" dirty="0">
                <a:cs typeface="Arial" pitchFamily="34" charset="0"/>
              </a:rPr>
              <a:t>For each required follow-up visit, the target date, target windows (if applicable) are generated</a:t>
            </a:r>
          </a:p>
          <a:p>
            <a:pPr marL="347663" indent="-347663">
              <a:buFont typeface="Arial" pitchFamily="34" charset="0"/>
              <a:buChar char="•"/>
              <a:defRPr/>
            </a:pPr>
            <a:r>
              <a:rPr lang="en-US" sz="2800" dirty="0">
                <a:cs typeface="Arial" pitchFamily="34" charset="0"/>
              </a:rPr>
              <a:t>Blank column provided for site to write-in actual visit dates</a:t>
            </a:r>
          </a:p>
          <a:p>
            <a:pPr marL="347663" indent="-347663">
              <a:buFont typeface="Arial" pitchFamily="34" charset="0"/>
              <a:buChar char="•"/>
              <a:defRPr/>
            </a:pPr>
            <a:r>
              <a:rPr lang="en-US" sz="2800" dirty="0">
                <a:cs typeface="Arial" pitchFamily="34" charset="0"/>
              </a:rPr>
              <a:t>For easy reference, print and placed in the ppt’s study notebook once ppt has enrolled</a:t>
            </a:r>
          </a:p>
        </p:txBody>
      </p:sp>
      <p:sp>
        <p:nvSpPr>
          <p:cNvPr id="7" name="Title 1"/>
          <p:cNvSpPr>
            <a:spLocks noGrp="1"/>
          </p:cNvSpPr>
          <p:nvPr>
            <p:ph type="title"/>
          </p:nvPr>
        </p:nvSpPr>
        <p:spPr>
          <a:xfrm>
            <a:off x="457200" y="152400"/>
            <a:ext cx="8229600" cy="838200"/>
          </a:xfrm>
        </p:spPr>
        <p:txBody>
          <a:bodyPr/>
          <a:lstStyle/>
          <a:p>
            <a:r>
              <a:rPr lang="en-US" dirty="0" smtClean="0"/>
              <a:t>Visit Calendar Tool</a:t>
            </a:r>
            <a:endParaRPr lang="en-US" dirty="0"/>
          </a:p>
        </p:txBody>
      </p:sp>
    </p:spTree>
    <p:extLst>
      <p:ext uri="{BB962C8B-B14F-4D97-AF65-F5344CB8AC3E}">
        <p14:creationId xmlns:p14="http://schemas.microsoft.com/office/powerpoint/2010/main" val="267519756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r>
              <a:rPr lang="en-US" dirty="0" smtClean="0"/>
              <a:t>Visit Calendar Tool – Output</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076825" cy="46728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981200" y="1905000"/>
            <a:ext cx="2971800" cy="276999"/>
          </a:xfrm>
          <a:prstGeom prst="rect">
            <a:avLst/>
          </a:prstGeom>
          <a:solidFill>
            <a:schemeClr val="bg1"/>
          </a:solidFill>
        </p:spPr>
        <p:txBody>
          <a:bodyPr wrap="square" rtlCol="0">
            <a:spAutoFit/>
          </a:bodyPr>
          <a:lstStyle/>
          <a:p>
            <a:r>
              <a:rPr lang="en-US" sz="1200" b="1" dirty="0" smtClean="0"/>
              <a:t>MTN-028 Participant Calendar Tool</a:t>
            </a:r>
            <a:endParaRPr lang="en-US" sz="1200" b="1" dirty="0"/>
          </a:p>
        </p:txBody>
      </p:sp>
    </p:spTree>
    <p:extLst>
      <p:ext uri="{BB962C8B-B14F-4D97-AF65-F5344CB8AC3E}">
        <p14:creationId xmlns:p14="http://schemas.microsoft.com/office/powerpoint/2010/main" val="4735792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5966" y="1676400"/>
            <a:ext cx="8362378" cy="4953000"/>
          </a:xfrm>
        </p:spPr>
        <p:txBody>
          <a:bodyPr>
            <a:normAutofit fontScale="92500" lnSpcReduction="20000"/>
          </a:bodyPr>
          <a:lstStyle/>
          <a:p>
            <a:pPr>
              <a:lnSpc>
                <a:spcPct val="90000"/>
              </a:lnSpc>
            </a:pPr>
            <a:r>
              <a:rPr lang="en-US" sz="2800" dirty="0" smtClean="0">
                <a:cs typeface="Arial" pitchFamily="34" charset="0"/>
              </a:rPr>
              <a:t>Schedule fixed based on randomization date</a:t>
            </a:r>
          </a:p>
          <a:p>
            <a:pPr lvl="1">
              <a:lnSpc>
                <a:spcPct val="90000"/>
              </a:lnSpc>
            </a:pPr>
            <a:r>
              <a:rPr lang="en-US" sz="2400" dirty="0" smtClean="0">
                <a:cs typeface="Arial" pitchFamily="34" charset="0"/>
              </a:rPr>
              <a:t> does not change based on actual visit completion date before Day 28</a:t>
            </a:r>
          </a:p>
          <a:p>
            <a:pPr>
              <a:lnSpc>
                <a:spcPct val="90000"/>
              </a:lnSpc>
            </a:pPr>
            <a:endParaRPr lang="en-US" sz="1600" dirty="0" smtClean="0">
              <a:cs typeface="Arial" pitchFamily="34" charset="0"/>
            </a:endParaRPr>
          </a:p>
          <a:p>
            <a:pPr>
              <a:lnSpc>
                <a:spcPct val="90000"/>
              </a:lnSpc>
            </a:pPr>
            <a:r>
              <a:rPr lang="en-US" sz="2800" dirty="0" smtClean="0">
                <a:cs typeface="Arial" pitchFamily="34" charset="0"/>
              </a:rPr>
              <a:t>Target </a:t>
            </a:r>
            <a:r>
              <a:rPr lang="en-US" sz="2800" dirty="0">
                <a:cs typeface="Arial" pitchFamily="34" charset="0"/>
              </a:rPr>
              <a:t>day is ideal</a:t>
            </a:r>
          </a:p>
          <a:p>
            <a:pPr marL="0" indent="0">
              <a:lnSpc>
                <a:spcPct val="90000"/>
              </a:lnSpc>
              <a:buNone/>
            </a:pPr>
            <a:endParaRPr lang="en-US" sz="1200" dirty="0" smtClean="0">
              <a:cs typeface="Arial" pitchFamily="34" charset="0"/>
            </a:endParaRPr>
          </a:p>
          <a:p>
            <a:pPr>
              <a:lnSpc>
                <a:spcPct val="90000"/>
              </a:lnSpc>
            </a:pPr>
            <a:r>
              <a:rPr lang="en-US" sz="2800" dirty="0" smtClean="0">
                <a:cs typeface="Arial" pitchFamily="34" charset="0"/>
              </a:rPr>
              <a:t>Note that some visits have visits windows around the target day to allow for the participant to come in a day or two after the target day. </a:t>
            </a:r>
          </a:p>
          <a:p>
            <a:pPr marL="457200" lvl="1" indent="0">
              <a:lnSpc>
                <a:spcPct val="90000"/>
              </a:lnSpc>
              <a:buNone/>
            </a:pPr>
            <a:endParaRPr lang="en-US" sz="2000" i="1" dirty="0">
              <a:cs typeface="Arial" pitchFamily="34" charset="0"/>
            </a:endParaRPr>
          </a:p>
          <a:p>
            <a:pPr marL="457200" lvl="1" indent="0">
              <a:lnSpc>
                <a:spcPct val="90000"/>
              </a:lnSpc>
              <a:buNone/>
            </a:pPr>
            <a:r>
              <a:rPr lang="en-US" sz="2000" i="1" dirty="0" smtClean="0">
                <a:cs typeface="Arial" pitchFamily="34" charset="0"/>
              </a:rPr>
              <a:t>*Note that Days </a:t>
            </a:r>
            <a:r>
              <a:rPr lang="en-US" sz="2000" b="1" i="1" dirty="0" smtClean="0">
                <a:cs typeface="Arial" pitchFamily="34" charset="0"/>
              </a:rPr>
              <a:t>1</a:t>
            </a:r>
            <a:r>
              <a:rPr lang="en-US" sz="2000" i="1" dirty="0" smtClean="0">
                <a:cs typeface="Arial" pitchFamily="34" charset="0"/>
              </a:rPr>
              <a:t>,</a:t>
            </a:r>
            <a:r>
              <a:rPr lang="en-US" sz="2000" b="1" i="1" dirty="0" smtClean="0">
                <a:cs typeface="Arial" pitchFamily="34" charset="0"/>
              </a:rPr>
              <a:t> 2</a:t>
            </a:r>
            <a:r>
              <a:rPr lang="en-US" sz="2000" i="1" dirty="0" smtClean="0">
                <a:cs typeface="Arial" pitchFamily="34" charset="0"/>
              </a:rPr>
              <a:t>, </a:t>
            </a:r>
            <a:r>
              <a:rPr lang="en-US" sz="2000" b="1" i="1" dirty="0" smtClean="0">
                <a:cs typeface="Arial" pitchFamily="34" charset="0"/>
              </a:rPr>
              <a:t>29, </a:t>
            </a:r>
            <a:r>
              <a:rPr lang="en-US" sz="2000" i="1" dirty="0" smtClean="0">
                <a:cs typeface="Arial" pitchFamily="34" charset="0"/>
              </a:rPr>
              <a:t>and </a:t>
            </a:r>
            <a:r>
              <a:rPr lang="en-US" sz="2000" b="1" i="1" dirty="0" smtClean="0">
                <a:cs typeface="Arial" pitchFamily="34" charset="0"/>
              </a:rPr>
              <a:t>3o </a:t>
            </a:r>
            <a:r>
              <a:rPr lang="en-US" sz="2000" i="1" dirty="0" smtClean="0">
                <a:cs typeface="Arial" pitchFamily="34" charset="0"/>
              </a:rPr>
              <a:t>do not have visit windows. </a:t>
            </a:r>
          </a:p>
          <a:p>
            <a:pPr marL="457200" lvl="1" indent="0">
              <a:lnSpc>
                <a:spcPct val="90000"/>
              </a:lnSpc>
              <a:buNone/>
            </a:pPr>
            <a:r>
              <a:rPr lang="en-US" sz="2000" i="1" dirty="0" smtClean="0">
                <a:cs typeface="Arial" pitchFamily="34" charset="0"/>
              </a:rPr>
              <a:t>These study visits must be completed on the target day of </a:t>
            </a:r>
          </a:p>
          <a:p>
            <a:pPr marL="457200" lvl="1" indent="0">
              <a:lnSpc>
                <a:spcPct val="90000"/>
              </a:lnSpc>
              <a:buNone/>
            </a:pPr>
            <a:r>
              <a:rPr lang="en-US" sz="2000" i="1" dirty="0" smtClean="0">
                <a:cs typeface="Arial" pitchFamily="34" charset="0"/>
              </a:rPr>
              <a:t>The visit. </a:t>
            </a:r>
          </a:p>
          <a:p>
            <a:pPr marL="282575" lvl="1" indent="-282575">
              <a:lnSpc>
                <a:spcPct val="90000"/>
              </a:lnSpc>
              <a:buFont typeface="Arial" panose="020B0604020202020204" pitchFamily="34" charset="0"/>
              <a:buChar char="•"/>
            </a:pPr>
            <a:r>
              <a:rPr lang="en-US" sz="2800" dirty="0" smtClean="0">
                <a:cs typeface="Arial" pitchFamily="34" charset="0"/>
              </a:rPr>
              <a:t>It </a:t>
            </a:r>
            <a:r>
              <a:rPr lang="en-US" sz="2800" dirty="0">
                <a:cs typeface="Arial" pitchFamily="34" charset="0"/>
              </a:rPr>
              <a:t>is ideal to complete Visit 9.0 on Day 28. </a:t>
            </a:r>
            <a:endParaRPr lang="en-US" sz="2800" dirty="0" smtClean="0">
              <a:cs typeface="Arial" pitchFamily="34" charset="0"/>
            </a:endParaRPr>
          </a:p>
          <a:p>
            <a:pPr marL="0" lvl="1" indent="0">
              <a:lnSpc>
                <a:spcPct val="90000"/>
              </a:lnSpc>
              <a:buNone/>
            </a:pPr>
            <a:r>
              <a:rPr lang="en-US" sz="2800" dirty="0" smtClean="0">
                <a:cs typeface="Arial" pitchFamily="34" charset="0"/>
              </a:rPr>
              <a:t>However</a:t>
            </a:r>
            <a:r>
              <a:rPr lang="en-US" sz="2800" dirty="0">
                <a:cs typeface="Arial" pitchFamily="34" charset="0"/>
              </a:rPr>
              <a:t>, it is allowable to conduct this visit </a:t>
            </a:r>
            <a:r>
              <a:rPr lang="en-US" sz="2800" dirty="0" smtClean="0">
                <a:cs typeface="Arial" pitchFamily="34" charset="0"/>
              </a:rPr>
              <a:t>between </a:t>
            </a:r>
            <a:r>
              <a:rPr lang="en-US" sz="2800" dirty="0">
                <a:cs typeface="Arial" pitchFamily="34" charset="0"/>
              </a:rPr>
              <a:t>days 27-29 if the participant cannot </a:t>
            </a:r>
            <a:r>
              <a:rPr lang="en-US" sz="2800" dirty="0" smtClean="0">
                <a:cs typeface="Arial" pitchFamily="34" charset="0"/>
              </a:rPr>
              <a:t>come to </a:t>
            </a:r>
            <a:r>
              <a:rPr lang="en-US" sz="2800" dirty="0">
                <a:cs typeface="Arial" pitchFamily="34" charset="0"/>
              </a:rPr>
              <a:t>the clinic on day 28. </a:t>
            </a:r>
          </a:p>
          <a:p>
            <a:pPr marL="457200" lvl="1" indent="0">
              <a:lnSpc>
                <a:spcPct val="90000"/>
              </a:lnSpc>
              <a:buNone/>
            </a:pPr>
            <a:endParaRPr lang="en-US" sz="2400" dirty="0" smtClean="0">
              <a:cs typeface="Arial" pitchFamily="34" charset="0"/>
            </a:endParaRPr>
          </a:p>
          <a:p>
            <a:pPr lvl="1">
              <a:lnSpc>
                <a:spcPct val="90000"/>
              </a:lnSpc>
              <a:buNone/>
            </a:pPr>
            <a:endParaRPr lang="en-US" sz="2400" dirty="0" smtClean="0">
              <a:solidFill>
                <a:schemeClr val="tx1"/>
              </a:solidFill>
            </a:endParaRPr>
          </a:p>
        </p:txBody>
      </p:sp>
      <p:grpSp>
        <p:nvGrpSpPr>
          <p:cNvPr id="2" name="Group 4"/>
          <p:cNvGrpSpPr>
            <a:grpSpLocks/>
          </p:cNvGrpSpPr>
          <p:nvPr/>
        </p:nvGrpSpPr>
        <p:grpSpPr bwMode="auto">
          <a:xfrm>
            <a:off x="7239000" y="214912"/>
            <a:ext cx="1259468" cy="1278255"/>
            <a:chOff x="45" y="96"/>
            <a:chExt cx="479" cy="480"/>
          </a:xfrm>
        </p:grpSpPr>
        <p:sp>
          <p:nvSpPr>
            <p:cNvPr id="5175" name="Freeform 5"/>
            <p:cNvSpPr>
              <a:spLocks/>
            </p:cNvSpPr>
            <p:nvPr/>
          </p:nvSpPr>
          <p:spPr bwMode="auto">
            <a:xfrm>
              <a:off x="45" y="96"/>
              <a:ext cx="479" cy="480"/>
            </a:xfrm>
            <a:custGeom>
              <a:avLst/>
              <a:gdLst>
                <a:gd name="T0" fmla="*/ 132 w 959"/>
                <a:gd name="T1" fmla="*/ 1 h 959"/>
                <a:gd name="T2" fmla="*/ 155 w 959"/>
                <a:gd name="T3" fmla="*/ 6 h 959"/>
                <a:gd name="T4" fmla="*/ 177 w 959"/>
                <a:gd name="T5" fmla="*/ 15 h 959"/>
                <a:gd name="T6" fmla="*/ 196 w 959"/>
                <a:gd name="T7" fmla="*/ 28 h 959"/>
                <a:gd name="T8" fmla="*/ 212 w 959"/>
                <a:gd name="T9" fmla="*/ 44 h 959"/>
                <a:gd name="T10" fmla="*/ 225 w 959"/>
                <a:gd name="T11" fmla="*/ 63 h 959"/>
                <a:gd name="T12" fmla="*/ 234 w 959"/>
                <a:gd name="T13" fmla="*/ 84 h 959"/>
                <a:gd name="T14" fmla="*/ 239 w 959"/>
                <a:gd name="T15" fmla="*/ 108 h 959"/>
                <a:gd name="T16" fmla="*/ 239 w 959"/>
                <a:gd name="T17" fmla="*/ 133 h 959"/>
                <a:gd name="T18" fmla="*/ 234 w 959"/>
                <a:gd name="T19" fmla="*/ 156 h 959"/>
                <a:gd name="T20" fmla="*/ 225 w 959"/>
                <a:gd name="T21" fmla="*/ 177 h 959"/>
                <a:gd name="T22" fmla="*/ 212 w 959"/>
                <a:gd name="T23" fmla="*/ 197 h 959"/>
                <a:gd name="T24" fmla="*/ 196 w 959"/>
                <a:gd name="T25" fmla="*/ 213 h 959"/>
                <a:gd name="T26" fmla="*/ 177 w 959"/>
                <a:gd name="T27" fmla="*/ 226 h 959"/>
                <a:gd name="T28" fmla="*/ 155 w 959"/>
                <a:gd name="T29" fmla="*/ 235 h 959"/>
                <a:gd name="T30" fmla="*/ 132 w 959"/>
                <a:gd name="T31" fmla="*/ 240 h 959"/>
                <a:gd name="T32" fmla="*/ 107 w 959"/>
                <a:gd name="T33" fmla="*/ 240 h 959"/>
                <a:gd name="T34" fmla="*/ 84 w 959"/>
                <a:gd name="T35" fmla="*/ 235 h 959"/>
                <a:gd name="T36" fmla="*/ 62 w 959"/>
                <a:gd name="T37" fmla="*/ 226 h 959"/>
                <a:gd name="T38" fmla="*/ 43 w 959"/>
                <a:gd name="T39" fmla="*/ 213 h 959"/>
                <a:gd name="T40" fmla="*/ 27 w 959"/>
                <a:gd name="T41" fmla="*/ 197 h 959"/>
                <a:gd name="T42" fmla="*/ 14 w 959"/>
                <a:gd name="T43" fmla="*/ 177 h 959"/>
                <a:gd name="T44" fmla="*/ 5 w 959"/>
                <a:gd name="T45" fmla="*/ 156 h 959"/>
                <a:gd name="T46" fmla="*/ 0 w 959"/>
                <a:gd name="T47" fmla="*/ 133 h 959"/>
                <a:gd name="T48" fmla="*/ 0 w 959"/>
                <a:gd name="T49" fmla="*/ 108 h 959"/>
                <a:gd name="T50" fmla="*/ 5 w 959"/>
                <a:gd name="T51" fmla="*/ 84 h 959"/>
                <a:gd name="T52" fmla="*/ 14 w 959"/>
                <a:gd name="T53" fmla="*/ 63 h 959"/>
                <a:gd name="T54" fmla="*/ 27 w 959"/>
                <a:gd name="T55" fmla="*/ 44 h 959"/>
                <a:gd name="T56" fmla="*/ 43 w 959"/>
                <a:gd name="T57" fmla="*/ 28 h 959"/>
                <a:gd name="T58" fmla="*/ 62 w 959"/>
                <a:gd name="T59" fmla="*/ 15 h 959"/>
                <a:gd name="T60" fmla="*/ 84 w 959"/>
                <a:gd name="T61" fmla="*/ 6 h 959"/>
                <a:gd name="T62" fmla="*/ 107 w 959"/>
                <a:gd name="T63" fmla="*/ 1 h 9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9"/>
                <a:gd name="T97" fmla="*/ 0 h 959"/>
                <a:gd name="T98" fmla="*/ 959 w 959"/>
                <a:gd name="T99" fmla="*/ 959 h 9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9" h="959">
                  <a:moveTo>
                    <a:pt x="479" y="0"/>
                  </a:moveTo>
                  <a:lnTo>
                    <a:pt x="528" y="2"/>
                  </a:lnTo>
                  <a:lnTo>
                    <a:pt x="576" y="9"/>
                  </a:lnTo>
                  <a:lnTo>
                    <a:pt x="621" y="22"/>
                  </a:lnTo>
                  <a:lnTo>
                    <a:pt x="666" y="38"/>
                  </a:lnTo>
                  <a:lnTo>
                    <a:pt x="708" y="57"/>
                  </a:lnTo>
                  <a:lnTo>
                    <a:pt x="747" y="82"/>
                  </a:lnTo>
                  <a:lnTo>
                    <a:pt x="784" y="109"/>
                  </a:lnTo>
                  <a:lnTo>
                    <a:pt x="818" y="140"/>
                  </a:lnTo>
                  <a:lnTo>
                    <a:pt x="849" y="174"/>
                  </a:lnTo>
                  <a:lnTo>
                    <a:pt x="877" y="211"/>
                  </a:lnTo>
                  <a:lnTo>
                    <a:pt x="901" y="251"/>
                  </a:lnTo>
                  <a:lnTo>
                    <a:pt x="921" y="293"/>
                  </a:lnTo>
                  <a:lnTo>
                    <a:pt x="937" y="336"/>
                  </a:lnTo>
                  <a:lnTo>
                    <a:pt x="950" y="383"/>
                  </a:lnTo>
                  <a:lnTo>
                    <a:pt x="957" y="430"/>
                  </a:lnTo>
                  <a:lnTo>
                    <a:pt x="959" y="479"/>
                  </a:lnTo>
                  <a:lnTo>
                    <a:pt x="957" y="529"/>
                  </a:lnTo>
                  <a:lnTo>
                    <a:pt x="950" y="576"/>
                  </a:lnTo>
                  <a:lnTo>
                    <a:pt x="937" y="622"/>
                  </a:lnTo>
                  <a:lnTo>
                    <a:pt x="921" y="666"/>
                  </a:lnTo>
                  <a:lnTo>
                    <a:pt x="901" y="708"/>
                  </a:lnTo>
                  <a:lnTo>
                    <a:pt x="877" y="748"/>
                  </a:lnTo>
                  <a:lnTo>
                    <a:pt x="849" y="785"/>
                  </a:lnTo>
                  <a:lnTo>
                    <a:pt x="818" y="818"/>
                  </a:lnTo>
                  <a:lnTo>
                    <a:pt x="784" y="849"/>
                  </a:lnTo>
                  <a:lnTo>
                    <a:pt x="747" y="877"/>
                  </a:lnTo>
                  <a:lnTo>
                    <a:pt x="708" y="901"/>
                  </a:lnTo>
                  <a:lnTo>
                    <a:pt x="666" y="921"/>
                  </a:lnTo>
                  <a:lnTo>
                    <a:pt x="621" y="937"/>
                  </a:lnTo>
                  <a:lnTo>
                    <a:pt x="576" y="950"/>
                  </a:lnTo>
                  <a:lnTo>
                    <a:pt x="528" y="957"/>
                  </a:lnTo>
                  <a:lnTo>
                    <a:pt x="479" y="959"/>
                  </a:lnTo>
                  <a:lnTo>
                    <a:pt x="430" y="957"/>
                  </a:lnTo>
                  <a:lnTo>
                    <a:pt x="383" y="950"/>
                  </a:lnTo>
                  <a:lnTo>
                    <a:pt x="337" y="937"/>
                  </a:lnTo>
                  <a:lnTo>
                    <a:pt x="293" y="921"/>
                  </a:lnTo>
                  <a:lnTo>
                    <a:pt x="251" y="901"/>
                  </a:lnTo>
                  <a:lnTo>
                    <a:pt x="211" y="877"/>
                  </a:lnTo>
                  <a:lnTo>
                    <a:pt x="174" y="849"/>
                  </a:lnTo>
                  <a:lnTo>
                    <a:pt x="141" y="818"/>
                  </a:lnTo>
                  <a:lnTo>
                    <a:pt x="109" y="785"/>
                  </a:lnTo>
                  <a:lnTo>
                    <a:pt x="82" y="748"/>
                  </a:lnTo>
                  <a:lnTo>
                    <a:pt x="58" y="708"/>
                  </a:lnTo>
                  <a:lnTo>
                    <a:pt x="38" y="666"/>
                  </a:lnTo>
                  <a:lnTo>
                    <a:pt x="22" y="622"/>
                  </a:lnTo>
                  <a:lnTo>
                    <a:pt x="9" y="576"/>
                  </a:lnTo>
                  <a:lnTo>
                    <a:pt x="2" y="529"/>
                  </a:lnTo>
                  <a:lnTo>
                    <a:pt x="0" y="479"/>
                  </a:lnTo>
                  <a:lnTo>
                    <a:pt x="2" y="430"/>
                  </a:lnTo>
                  <a:lnTo>
                    <a:pt x="9" y="383"/>
                  </a:lnTo>
                  <a:lnTo>
                    <a:pt x="22" y="336"/>
                  </a:lnTo>
                  <a:lnTo>
                    <a:pt x="38" y="293"/>
                  </a:lnTo>
                  <a:lnTo>
                    <a:pt x="58" y="251"/>
                  </a:lnTo>
                  <a:lnTo>
                    <a:pt x="82" y="211"/>
                  </a:lnTo>
                  <a:lnTo>
                    <a:pt x="109" y="174"/>
                  </a:lnTo>
                  <a:lnTo>
                    <a:pt x="141" y="140"/>
                  </a:lnTo>
                  <a:lnTo>
                    <a:pt x="174" y="109"/>
                  </a:lnTo>
                  <a:lnTo>
                    <a:pt x="211" y="82"/>
                  </a:lnTo>
                  <a:lnTo>
                    <a:pt x="251" y="57"/>
                  </a:lnTo>
                  <a:lnTo>
                    <a:pt x="293" y="38"/>
                  </a:lnTo>
                  <a:lnTo>
                    <a:pt x="337" y="22"/>
                  </a:lnTo>
                  <a:lnTo>
                    <a:pt x="383" y="9"/>
                  </a:lnTo>
                  <a:lnTo>
                    <a:pt x="430" y="2"/>
                  </a:lnTo>
                  <a:lnTo>
                    <a:pt x="479" y="0"/>
                  </a:lnTo>
                  <a:close/>
                </a:path>
              </a:pathLst>
            </a:custGeom>
            <a:solidFill>
              <a:srgbClr val="000000"/>
            </a:solidFill>
            <a:ln w="9525">
              <a:noFill/>
              <a:round/>
              <a:headEnd/>
              <a:tailEnd/>
            </a:ln>
          </p:spPr>
          <p:txBody>
            <a:bodyPr/>
            <a:lstStyle/>
            <a:p>
              <a:endParaRPr lang="en-US" dirty="0"/>
            </a:p>
          </p:txBody>
        </p:sp>
        <p:sp>
          <p:nvSpPr>
            <p:cNvPr id="5176" name="Freeform 6"/>
            <p:cNvSpPr>
              <a:spLocks/>
            </p:cNvSpPr>
            <p:nvPr/>
          </p:nvSpPr>
          <p:spPr bwMode="auto">
            <a:xfrm>
              <a:off x="104" y="157"/>
              <a:ext cx="359" cy="359"/>
            </a:xfrm>
            <a:custGeom>
              <a:avLst/>
              <a:gdLst>
                <a:gd name="T0" fmla="*/ 99 w 719"/>
                <a:gd name="T1" fmla="*/ 1 h 718"/>
                <a:gd name="T2" fmla="*/ 116 w 719"/>
                <a:gd name="T3" fmla="*/ 4 h 718"/>
                <a:gd name="T4" fmla="*/ 132 w 719"/>
                <a:gd name="T5" fmla="*/ 11 h 718"/>
                <a:gd name="T6" fmla="*/ 147 w 719"/>
                <a:gd name="T7" fmla="*/ 21 h 718"/>
                <a:gd name="T8" fmla="*/ 159 w 719"/>
                <a:gd name="T9" fmla="*/ 33 h 718"/>
                <a:gd name="T10" fmla="*/ 168 w 719"/>
                <a:gd name="T11" fmla="*/ 47 h 718"/>
                <a:gd name="T12" fmla="*/ 175 w 719"/>
                <a:gd name="T13" fmla="*/ 62 h 718"/>
                <a:gd name="T14" fmla="*/ 179 w 719"/>
                <a:gd name="T15" fmla="*/ 81 h 718"/>
                <a:gd name="T16" fmla="*/ 179 w 719"/>
                <a:gd name="T17" fmla="*/ 98 h 718"/>
                <a:gd name="T18" fmla="*/ 175 w 719"/>
                <a:gd name="T19" fmla="*/ 116 h 718"/>
                <a:gd name="T20" fmla="*/ 168 w 719"/>
                <a:gd name="T21" fmla="*/ 133 h 718"/>
                <a:gd name="T22" fmla="*/ 159 w 719"/>
                <a:gd name="T23" fmla="*/ 147 h 718"/>
                <a:gd name="T24" fmla="*/ 147 w 719"/>
                <a:gd name="T25" fmla="*/ 159 h 718"/>
                <a:gd name="T26" fmla="*/ 132 w 719"/>
                <a:gd name="T27" fmla="*/ 169 h 718"/>
                <a:gd name="T28" fmla="*/ 116 w 719"/>
                <a:gd name="T29" fmla="*/ 176 h 718"/>
                <a:gd name="T30" fmla="*/ 99 w 719"/>
                <a:gd name="T31" fmla="*/ 179 h 718"/>
                <a:gd name="T32" fmla="*/ 80 w 719"/>
                <a:gd name="T33" fmla="*/ 179 h 718"/>
                <a:gd name="T34" fmla="*/ 63 w 719"/>
                <a:gd name="T35" fmla="*/ 176 h 718"/>
                <a:gd name="T36" fmla="*/ 47 w 719"/>
                <a:gd name="T37" fmla="*/ 169 h 718"/>
                <a:gd name="T38" fmla="*/ 32 w 719"/>
                <a:gd name="T39" fmla="*/ 159 h 718"/>
                <a:gd name="T40" fmla="*/ 20 w 719"/>
                <a:gd name="T41" fmla="*/ 147 h 718"/>
                <a:gd name="T42" fmla="*/ 10 w 719"/>
                <a:gd name="T43" fmla="*/ 133 h 718"/>
                <a:gd name="T44" fmla="*/ 4 w 719"/>
                <a:gd name="T45" fmla="*/ 116 h 718"/>
                <a:gd name="T46" fmla="*/ 0 w 719"/>
                <a:gd name="T47" fmla="*/ 98 h 718"/>
                <a:gd name="T48" fmla="*/ 0 w 719"/>
                <a:gd name="T49" fmla="*/ 81 h 718"/>
                <a:gd name="T50" fmla="*/ 4 w 719"/>
                <a:gd name="T51" fmla="*/ 62 h 718"/>
                <a:gd name="T52" fmla="*/ 10 w 719"/>
                <a:gd name="T53" fmla="*/ 47 h 718"/>
                <a:gd name="T54" fmla="*/ 20 w 719"/>
                <a:gd name="T55" fmla="*/ 33 h 718"/>
                <a:gd name="T56" fmla="*/ 32 w 719"/>
                <a:gd name="T57" fmla="*/ 21 h 718"/>
                <a:gd name="T58" fmla="*/ 47 w 719"/>
                <a:gd name="T59" fmla="*/ 11 h 718"/>
                <a:gd name="T60" fmla="*/ 63 w 719"/>
                <a:gd name="T61" fmla="*/ 4 h 718"/>
                <a:gd name="T62" fmla="*/ 80 w 719"/>
                <a:gd name="T63" fmla="*/ 1 h 7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718"/>
                <a:gd name="T98" fmla="*/ 719 w 719"/>
                <a:gd name="T99" fmla="*/ 718 h 7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718">
                  <a:moveTo>
                    <a:pt x="360" y="0"/>
                  </a:moveTo>
                  <a:lnTo>
                    <a:pt x="397" y="2"/>
                  </a:lnTo>
                  <a:lnTo>
                    <a:pt x="432" y="7"/>
                  </a:lnTo>
                  <a:lnTo>
                    <a:pt x="466" y="16"/>
                  </a:lnTo>
                  <a:lnTo>
                    <a:pt x="500" y="28"/>
                  </a:lnTo>
                  <a:lnTo>
                    <a:pt x="531" y="43"/>
                  </a:lnTo>
                  <a:lnTo>
                    <a:pt x="561" y="61"/>
                  </a:lnTo>
                  <a:lnTo>
                    <a:pt x="588" y="82"/>
                  </a:lnTo>
                  <a:lnTo>
                    <a:pt x="614" y="105"/>
                  </a:lnTo>
                  <a:lnTo>
                    <a:pt x="637" y="130"/>
                  </a:lnTo>
                  <a:lnTo>
                    <a:pt x="658" y="158"/>
                  </a:lnTo>
                  <a:lnTo>
                    <a:pt x="675" y="188"/>
                  </a:lnTo>
                  <a:lnTo>
                    <a:pt x="690" y="219"/>
                  </a:lnTo>
                  <a:lnTo>
                    <a:pt x="703" y="251"/>
                  </a:lnTo>
                  <a:lnTo>
                    <a:pt x="712" y="286"/>
                  </a:lnTo>
                  <a:lnTo>
                    <a:pt x="716" y="322"/>
                  </a:lnTo>
                  <a:lnTo>
                    <a:pt x="719" y="358"/>
                  </a:lnTo>
                  <a:lnTo>
                    <a:pt x="716" y="395"/>
                  </a:lnTo>
                  <a:lnTo>
                    <a:pt x="712" y="431"/>
                  </a:lnTo>
                  <a:lnTo>
                    <a:pt x="703" y="466"/>
                  </a:lnTo>
                  <a:lnTo>
                    <a:pt x="690" y="498"/>
                  </a:lnTo>
                  <a:lnTo>
                    <a:pt x="675" y="530"/>
                  </a:lnTo>
                  <a:lnTo>
                    <a:pt x="658" y="559"/>
                  </a:lnTo>
                  <a:lnTo>
                    <a:pt x="637" y="587"/>
                  </a:lnTo>
                  <a:lnTo>
                    <a:pt x="614" y="612"/>
                  </a:lnTo>
                  <a:lnTo>
                    <a:pt x="588" y="636"/>
                  </a:lnTo>
                  <a:lnTo>
                    <a:pt x="561" y="657"/>
                  </a:lnTo>
                  <a:lnTo>
                    <a:pt x="531" y="674"/>
                  </a:lnTo>
                  <a:lnTo>
                    <a:pt x="500" y="689"/>
                  </a:lnTo>
                  <a:lnTo>
                    <a:pt x="466" y="702"/>
                  </a:lnTo>
                  <a:lnTo>
                    <a:pt x="432" y="711"/>
                  </a:lnTo>
                  <a:lnTo>
                    <a:pt x="397" y="716"/>
                  </a:lnTo>
                  <a:lnTo>
                    <a:pt x="360" y="718"/>
                  </a:lnTo>
                  <a:lnTo>
                    <a:pt x="323" y="716"/>
                  </a:lnTo>
                  <a:lnTo>
                    <a:pt x="288" y="711"/>
                  </a:lnTo>
                  <a:lnTo>
                    <a:pt x="253" y="702"/>
                  </a:lnTo>
                  <a:lnTo>
                    <a:pt x="220" y="689"/>
                  </a:lnTo>
                  <a:lnTo>
                    <a:pt x="189" y="674"/>
                  </a:lnTo>
                  <a:lnTo>
                    <a:pt x="159" y="657"/>
                  </a:lnTo>
                  <a:lnTo>
                    <a:pt x="131" y="636"/>
                  </a:lnTo>
                  <a:lnTo>
                    <a:pt x="106" y="612"/>
                  </a:lnTo>
                  <a:lnTo>
                    <a:pt x="81" y="587"/>
                  </a:lnTo>
                  <a:lnTo>
                    <a:pt x="61" y="559"/>
                  </a:lnTo>
                  <a:lnTo>
                    <a:pt x="43" y="530"/>
                  </a:lnTo>
                  <a:lnTo>
                    <a:pt x="28" y="498"/>
                  </a:lnTo>
                  <a:lnTo>
                    <a:pt x="16" y="466"/>
                  </a:lnTo>
                  <a:lnTo>
                    <a:pt x="6" y="431"/>
                  </a:lnTo>
                  <a:lnTo>
                    <a:pt x="2" y="395"/>
                  </a:lnTo>
                  <a:lnTo>
                    <a:pt x="0" y="358"/>
                  </a:lnTo>
                  <a:lnTo>
                    <a:pt x="2" y="322"/>
                  </a:lnTo>
                  <a:lnTo>
                    <a:pt x="6" y="286"/>
                  </a:lnTo>
                  <a:lnTo>
                    <a:pt x="16" y="251"/>
                  </a:lnTo>
                  <a:lnTo>
                    <a:pt x="28" y="219"/>
                  </a:lnTo>
                  <a:lnTo>
                    <a:pt x="43" y="188"/>
                  </a:lnTo>
                  <a:lnTo>
                    <a:pt x="61" y="158"/>
                  </a:lnTo>
                  <a:lnTo>
                    <a:pt x="81" y="130"/>
                  </a:lnTo>
                  <a:lnTo>
                    <a:pt x="106" y="105"/>
                  </a:lnTo>
                  <a:lnTo>
                    <a:pt x="131" y="82"/>
                  </a:lnTo>
                  <a:lnTo>
                    <a:pt x="159" y="61"/>
                  </a:lnTo>
                  <a:lnTo>
                    <a:pt x="189" y="43"/>
                  </a:lnTo>
                  <a:lnTo>
                    <a:pt x="220" y="28"/>
                  </a:lnTo>
                  <a:lnTo>
                    <a:pt x="253" y="16"/>
                  </a:lnTo>
                  <a:lnTo>
                    <a:pt x="288" y="7"/>
                  </a:lnTo>
                  <a:lnTo>
                    <a:pt x="323" y="2"/>
                  </a:lnTo>
                  <a:lnTo>
                    <a:pt x="360" y="0"/>
                  </a:lnTo>
                  <a:close/>
                </a:path>
              </a:pathLst>
            </a:custGeom>
            <a:solidFill>
              <a:srgbClr val="FF193F"/>
            </a:solidFill>
            <a:ln w="9525">
              <a:noFill/>
              <a:round/>
              <a:headEnd/>
              <a:tailEnd/>
            </a:ln>
          </p:spPr>
          <p:txBody>
            <a:bodyPr/>
            <a:lstStyle/>
            <a:p>
              <a:endParaRPr lang="en-US" dirty="0"/>
            </a:p>
          </p:txBody>
        </p:sp>
        <p:sp>
          <p:nvSpPr>
            <p:cNvPr id="5177" name="Freeform 7"/>
            <p:cNvSpPr>
              <a:spLocks/>
            </p:cNvSpPr>
            <p:nvPr/>
          </p:nvSpPr>
          <p:spPr bwMode="auto">
            <a:xfrm>
              <a:off x="159" y="212"/>
              <a:ext cx="250" cy="250"/>
            </a:xfrm>
            <a:custGeom>
              <a:avLst/>
              <a:gdLst>
                <a:gd name="T0" fmla="*/ 69 w 500"/>
                <a:gd name="T1" fmla="*/ 1 h 500"/>
                <a:gd name="T2" fmla="*/ 82 w 500"/>
                <a:gd name="T3" fmla="*/ 3 h 500"/>
                <a:gd name="T4" fmla="*/ 93 w 500"/>
                <a:gd name="T5" fmla="*/ 8 h 500"/>
                <a:gd name="T6" fmla="*/ 103 w 500"/>
                <a:gd name="T7" fmla="*/ 14 h 500"/>
                <a:gd name="T8" fmla="*/ 111 w 500"/>
                <a:gd name="T9" fmla="*/ 23 h 500"/>
                <a:gd name="T10" fmla="*/ 118 w 500"/>
                <a:gd name="T11" fmla="*/ 33 h 500"/>
                <a:gd name="T12" fmla="*/ 123 w 500"/>
                <a:gd name="T13" fmla="*/ 44 h 500"/>
                <a:gd name="T14" fmla="*/ 125 w 500"/>
                <a:gd name="T15" fmla="*/ 56 h 500"/>
                <a:gd name="T16" fmla="*/ 125 w 500"/>
                <a:gd name="T17" fmla="*/ 69 h 500"/>
                <a:gd name="T18" fmla="*/ 123 w 500"/>
                <a:gd name="T19" fmla="*/ 81 h 500"/>
                <a:gd name="T20" fmla="*/ 118 w 500"/>
                <a:gd name="T21" fmla="*/ 92 h 500"/>
                <a:gd name="T22" fmla="*/ 111 w 500"/>
                <a:gd name="T23" fmla="*/ 103 h 500"/>
                <a:gd name="T24" fmla="*/ 103 w 500"/>
                <a:gd name="T25" fmla="*/ 111 h 500"/>
                <a:gd name="T26" fmla="*/ 93 w 500"/>
                <a:gd name="T27" fmla="*/ 118 h 500"/>
                <a:gd name="T28" fmla="*/ 82 w 500"/>
                <a:gd name="T29" fmla="*/ 122 h 500"/>
                <a:gd name="T30" fmla="*/ 69 w 500"/>
                <a:gd name="T31" fmla="*/ 125 h 500"/>
                <a:gd name="T32" fmla="*/ 57 w 500"/>
                <a:gd name="T33" fmla="*/ 125 h 500"/>
                <a:gd name="T34" fmla="*/ 44 w 500"/>
                <a:gd name="T35" fmla="*/ 122 h 500"/>
                <a:gd name="T36" fmla="*/ 33 w 500"/>
                <a:gd name="T37" fmla="*/ 118 h 500"/>
                <a:gd name="T38" fmla="*/ 23 w 500"/>
                <a:gd name="T39" fmla="*/ 111 h 500"/>
                <a:gd name="T40" fmla="*/ 15 w 500"/>
                <a:gd name="T41" fmla="*/ 103 h 500"/>
                <a:gd name="T42" fmla="*/ 8 w 500"/>
                <a:gd name="T43" fmla="*/ 92 h 500"/>
                <a:gd name="T44" fmla="*/ 3 w 500"/>
                <a:gd name="T45" fmla="*/ 81 h 500"/>
                <a:gd name="T46" fmla="*/ 1 w 500"/>
                <a:gd name="T47" fmla="*/ 69 h 500"/>
                <a:gd name="T48" fmla="*/ 1 w 500"/>
                <a:gd name="T49" fmla="*/ 56 h 500"/>
                <a:gd name="T50" fmla="*/ 3 w 500"/>
                <a:gd name="T51" fmla="*/ 44 h 500"/>
                <a:gd name="T52" fmla="*/ 8 w 500"/>
                <a:gd name="T53" fmla="*/ 33 h 500"/>
                <a:gd name="T54" fmla="*/ 15 w 500"/>
                <a:gd name="T55" fmla="*/ 23 h 500"/>
                <a:gd name="T56" fmla="*/ 23 w 500"/>
                <a:gd name="T57" fmla="*/ 14 h 500"/>
                <a:gd name="T58" fmla="*/ 33 w 500"/>
                <a:gd name="T59" fmla="*/ 8 h 500"/>
                <a:gd name="T60" fmla="*/ 44 w 500"/>
                <a:gd name="T61" fmla="*/ 3 h 500"/>
                <a:gd name="T62" fmla="*/ 57 w 500"/>
                <a:gd name="T63" fmla="*/ 1 h 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0"/>
                <a:gd name="T97" fmla="*/ 0 h 500"/>
                <a:gd name="T98" fmla="*/ 500 w 500"/>
                <a:gd name="T99" fmla="*/ 500 h 5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0" h="500">
                  <a:moveTo>
                    <a:pt x="250" y="0"/>
                  </a:moveTo>
                  <a:lnTo>
                    <a:pt x="275" y="1"/>
                  </a:lnTo>
                  <a:lnTo>
                    <a:pt x="301" y="4"/>
                  </a:lnTo>
                  <a:lnTo>
                    <a:pt x="325" y="11"/>
                  </a:lnTo>
                  <a:lnTo>
                    <a:pt x="348" y="19"/>
                  </a:lnTo>
                  <a:lnTo>
                    <a:pt x="370" y="30"/>
                  </a:lnTo>
                  <a:lnTo>
                    <a:pt x="390" y="42"/>
                  </a:lnTo>
                  <a:lnTo>
                    <a:pt x="409" y="56"/>
                  </a:lnTo>
                  <a:lnTo>
                    <a:pt x="428" y="72"/>
                  </a:lnTo>
                  <a:lnTo>
                    <a:pt x="443" y="91"/>
                  </a:lnTo>
                  <a:lnTo>
                    <a:pt x="458" y="109"/>
                  </a:lnTo>
                  <a:lnTo>
                    <a:pt x="470" y="130"/>
                  </a:lnTo>
                  <a:lnTo>
                    <a:pt x="481" y="152"/>
                  </a:lnTo>
                  <a:lnTo>
                    <a:pt x="489" y="175"/>
                  </a:lnTo>
                  <a:lnTo>
                    <a:pt x="496" y="199"/>
                  </a:lnTo>
                  <a:lnTo>
                    <a:pt x="499" y="223"/>
                  </a:lnTo>
                  <a:lnTo>
                    <a:pt x="500" y="249"/>
                  </a:lnTo>
                  <a:lnTo>
                    <a:pt x="499" y="274"/>
                  </a:lnTo>
                  <a:lnTo>
                    <a:pt x="496" y="299"/>
                  </a:lnTo>
                  <a:lnTo>
                    <a:pt x="489" y="323"/>
                  </a:lnTo>
                  <a:lnTo>
                    <a:pt x="481" y="347"/>
                  </a:lnTo>
                  <a:lnTo>
                    <a:pt x="470" y="368"/>
                  </a:lnTo>
                  <a:lnTo>
                    <a:pt x="458" y="389"/>
                  </a:lnTo>
                  <a:lnTo>
                    <a:pt x="443" y="409"/>
                  </a:lnTo>
                  <a:lnTo>
                    <a:pt x="428" y="426"/>
                  </a:lnTo>
                  <a:lnTo>
                    <a:pt x="409" y="442"/>
                  </a:lnTo>
                  <a:lnTo>
                    <a:pt x="390" y="457"/>
                  </a:lnTo>
                  <a:lnTo>
                    <a:pt x="370" y="470"/>
                  </a:lnTo>
                  <a:lnTo>
                    <a:pt x="348" y="480"/>
                  </a:lnTo>
                  <a:lnTo>
                    <a:pt x="325" y="488"/>
                  </a:lnTo>
                  <a:lnTo>
                    <a:pt x="301" y="495"/>
                  </a:lnTo>
                  <a:lnTo>
                    <a:pt x="275" y="499"/>
                  </a:lnTo>
                  <a:lnTo>
                    <a:pt x="250" y="500"/>
                  </a:lnTo>
                  <a:lnTo>
                    <a:pt x="225" y="499"/>
                  </a:lnTo>
                  <a:lnTo>
                    <a:pt x="199" y="495"/>
                  </a:lnTo>
                  <a:lnTo>
                    <a:pt x="175" y="488"/>
                  </a:lnTo>
                  <a:lnTo>
                    <a:pt x="152" y="480"/>
                  </a:lnTo>
                  <a:lnTo>
                    <a:pt x="130" y="470"/>
                  </a:lnTo>
                  <a:lnTo>
                    <a:pt x="111" y="457"/>
                  </a:lnTo>
                  <a:lnTo>
                    <a:pt x="91" y="442"/>
                  </a:lnTo>
                  <a:lnTo>
                    <a:pt x="74" y="426"/>
                  </a:lnTo>
                  <a:lnTo>
                    <a:pt x="58" y="409"/>
                  </a:lnTo>
                  <a:lnTo>
                    <a:pt x="43" y="389"/>
                  </a:lnTo>
                  <a:lnTo>
                    <a:pt x="30" y="368"/>
                  </a:lnTo>
                  <a:lnTo>
                    <a:pt x="20" y="347"/>
                  </a:lnTo>
                  <a:lnTo>
                    <a:pt x="12" y="323"/>
                  </a:lnTo>
                  <a:lnTo>
                    <a:pt x="5" y="299"/>
                  </a:lnTo>
                  <a:lnTo>
                    <a:pt x="1" y="274"/>
                  </a:lnTo>
                  <a:lnTo>
                    <a:pt x="0" y="249"/>
                  </a:lnTo>
                  <a:lnTo>
                    <a:pt x="1" y="223"/>
                  </a:lnTo>
                  <a:lnTo>
                    <a:pt x="5" y="199"/>
                  </a:lnTo>
                  <a:lnTo>
                    <a:pt x="12" y="175"/>
                  </a:lnTo>
                  <a:lnTo>
                    <a:pt x="20" y="152"/>
                  </a:lnTo>
                  <a:lnTo>
                    <a:pt x="30" y="130"/>
                  </a:lnTo>
                  <a:lnTo>
                    <a:pt x="43" y="109"/>
                  </a:lnTo>
                  <a:lnTo>
                    <a:pt x="58" y="91"/>
                  </a:lnTo>
                  <a:lnTo>
                    <a:pt x="74" y="72"/>
                  </a:lnTo>
                  <a:lnTo>
                    <a:pt x="91" y="56"/>
                  </a:lnTo>
                  <a:lnTo>
                    <a:pt x="111" y="42"/>
                  </a:lnTo>
                  <a:lnTo>
                    <a:pt x="130" y="30"/>
                  </a:lnTo>
                  <a:lnTo>
                    <a:pt x="152" y="19"/>
                  </a:lnTo>
                  <a:lnTo>
                    <a:pt x="175" y="11"/>
                  </a:lnTo>
                  <a:lnTo>
                    <a:pt x="199" y="4"/>
                  </a:lnTo>
                  <a:lnTo>
                    <a:pt x="225" y="1"/>
                  </a:lnTo>
                  <a:lnTo>
                    <a:pt x="250" y="0"/>
                  </a:lnTo>
                  <a:close/>
                </a:path>
              </a:pathLst>
            </a:custGeom>
            <a:solidFill>
              <a:srgbClr val="000000"/>
            </a:solidFill>
            <a:ln w="9525">
              <a:noFill/>
              <a:round/>
              <a:headEnd/>
              <a:tailEnd/>
            </a:ln>
          </p:spPr>
          <p:txBody>
            <a:bodyPr/>
            <a:lstStyle/>
            <a:p>
              <a:endParaRPr lang="en-US" dirty="0"/>
            </a:p>
          </p:txBody>
        </p:sp>
        <p:sp>
          <p:nvSpPr>
            <p:cNvPr id="5178" name="Freeform 8"/>
            <p:cNvSpPr>
              <a:spLocks/>
            </p:cNvSpPr>
            <p:nvPr/>
          </p:nvSpPr>
          <p:spPr bwMode="auto">
            <a:xfrm>
              <a:off x="210" y="264"/>
              <a:ext cx="147" cy="147"/>
            </a:xfrm>
            <a:custGeom>
              <a:avLst/>
              <a:gdLst>
                <a:gd name="T0" fmla="*/ 37 w 292"/>
                <a:gd name="T1" fmla="*/ 0 h 293"/>
                <a:gd name="T2" fmla="*/ 45 w 292"/>
                <a:gd name="T3" fmla="*/ 1 h 293"/>
                <a:gd name="T4" fmla="*/ 52 w 292"/>
                <a:gd name="T5" fmla="*/ 3 h 293"/>
                <a:gd name="T6" fmla="*/ 58 w 292"/>
                <a:gd name="T7" fmla="*/ 7 h 293"/>
                <a:gd name="T8" fmla="*/ 63 w 292"/>
                <a:gd name="T9" fmla="*/ 11 h 293"/>
                <a:gd name="T10" fmla="*/ 68 w 292"/>
                <a:gd name="T11" fmla="*/ 17 h 293"/>
                <a:gd name="T12" fmla="*/ 71 w 292"/>
                <a:gd name="T13" fmla="*/ 23 h 293"/>
                <a:gd name="T14" fmla="*/ 73 w 292"/>
                <a:gd name="T15" fmla="*/ 30 h 293"/>
                <a:gd name="T16" fmla="*/ 74 w 292"/>
                <a:gd name="T17" fmla="*/ 37 h 293"/>
                <a:gd name="T18" fmla="*/ 73 w 292"/>
                <a:gd name="T19" fmla="*/ 44 h 293"/>
                <a:gd name="T20" fmla="*/ 71 w 292"/>
                <a:gd name="T21" fmla="*/ 51 h 293"/>
                <a:gd name="T22" fmla="*/ 68 w 292"/>
                <a:gd name="T23" fmla="*/ 58 h 293"/>
                <a:gd name="T24" fmla="*/ 63 w 292"/>
                <a:gd name="T25" fmla="*/ 63 h 293"/>
                <a:gd name="T26" fmla="*/ 58 w 292"/>
                <a:gd name="T27" fmla="*/ 67 h 293"/>
                <a:gd name="T28" fmla="*/ 52 w 292"/>
                <a:gd name="T29" fmla="*/ 71 h 293"/>
                <a:gd name="T30" fmla="*/ 45 w 292"/>
                <a:gd name="T31" fmla="*/ 73 h 293"/>
                <a:gd name="T32" fmla="*/ 37 w 292"/>
                <a:gd name="T33" fmla="*/ 74 h 293"/>
                <a:gd name="T34" fmla="*/ 29 w 292"/>
                <a:gd name="T35" fmla="*/ 73 h 293"/>
                <a:gd name="T36" fmla="*/ 23 w 292"/>
                <a:gd name="T37" fmla="*/ 71 h 293"/>
                <a:gd name="T38" fmla="*/ 16 w 292"/>
                <a:gd name="T39" fmla="*/ 67 h 293"/>
                <a:gd name="T40" fmla="*/ 11 w 292"/>
                <a:gd name="T41" fmla="*/ 63 h 293"/>
                <a:gd name="T42" fmla="*/ 7 w 292"/>
                <a:gd name="T43" fmla="*/ 58 h 293"/>
                <a:gd name="T44" fmla="*/ 3 w 292"/>
                <a:gd name="T45" fmla="*/ 51 h 293"/>
                <a:gd name="T46" fmla="*/ 1 w 292"/>
                <a:gd name="T47" fmla="*/ 44 h 293"/>
                <a:gd name="T48" fmla="*/ 0 w 292"/>
                <a:gd name="T49" fmla="*/ 37 h 293"/>
                <a:gd name="T50" fmla="*/ 1 w 292"/>
                <a:gd name="T51" fmla="*/ 30 h 293"/>
                <a:gd name="T52" fmla="*/ 3 w 292"/>
                <a:gd name="T53" fmla="*/ 23 h 293"/>
                <a:gd name="T54" fmla="*/ 7 w 292"/>
                <a:gd name="T55" fmla="*/ 17 h 293"/>
                <a:gd name="T56" fmla="*/ 11 w 292"/>
                <a:gd name="T57" fmla="*/ 11 h 293"/>
                <a:gd name="T58" fmla="*/ 16 w 292"/>
                <a:gd name="T59" fmla="*/ 7 h 293"/>
                <a:gd name="T60" fmla="*/ 23 w 292"/>
                <a:gd name="T61" fmla="*/ 3 h 293"/>
                <a:gd name="T62" fmla="*/ 29 w 292"/>
                <a:gd name="T63" fmla="*/ 1 h 293"/>
                <a:gd name="T64" fmla="*/ 37 w 292"/>
                <a:gd name="T65" fmla="*/ 0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293"/>
                <a:gd name="T101" fmla="*/ 292 w 292"/>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293">
                  <a:moveTo>
                    <a:pt x="146" y="0"/>
                  </a:moveTo>
                  <a:lnTo>
                    <a:pt x="176" y="4"/>
                  </a:lnTo>
                  <a:lnTo>
                    <a:pt x="204" y="12"/>
                  </a:lnTo>
                  <a:lnTo>
                    <a:pt x="228" y="26"/>
                  </a:lnTo>
                  <a:lnTo>
                    <a:pt x="250" y="43"/>
                  </a:lnTo>
                  <a:lnTo>
                    <a:pt x="268" y="65"/>
                  </a:lnTo>
                  <a:lnTo>
                    <a:pt x="281" y="89"/>
                  </a:lnTo>
                  <a:lnTo>
                    <a:pt x="289" y="117"/>
                  </a:lnTo>
                  <a:lnTo>
                    <a:pt x="292" y="146"/>
                  </a:lnTo>
                  <a:lnTo>
                    <a:pt x="289" y="176"/>
                  </a:lnTo>
                  <a:lnTo>
                    <a:pt x="281" y="203"/>
                  </a:lnTo>
                  <a:lnTo>
                    <a:pt x="268" y="229"/>
                  </a:lnTo>
                  <a:lnTo>
                    <a:pt x="250" y="250"/>
                  </a:lnTo>
                  <a:lnTo>
                    <a:pt x="228" y="268"/>
                  </a:lnTo>
                  <a:lnTo>
                    <a:pt x="204" y="282"/>
                  </a:lnTo>
                  <a:lnTo>
                    <a:pt x="176" y="290"/>
                  </a:lnTo>
                  <a:lnTo>
                    <a:pt x="146" y="293"/>
                  </a:lnTo>
                  <a:lnTo>
                    <a:pt x="116" y="290"/>
                  </a:lnTo>
                  <a:lnTo>
                    <a:pt x="90" y="282"/>
                  </a:lnTo>
                  <a:lnTo>
                    <a:pt x="64" y="268"/>
                  </a:lnTo>
                  <a:lnTo>
                    <a:pt x="42" y="250"/>
                  </a:lnTo>
                  <a:lnTo>
                    <a:pt x="25" y="229"/>
                  </a:lnTo>
                  <a:lnTo>
                    <a:pt x="11" y="203"/>
                  </a:lnTo>
                  <a:lnTo>
                    <a:pt x="3" y="176"/>
                  </a:lnTo>
                  <a:lnTo>
                    <a:pt x="0" y="146"/>
                  </a:lnTo>
                  <a:lnTo>
                    <a:pt x="3" y="117"/>
                  </a:lnTo>
                  <a:lnTo>
                    <a:pt x="11" y="89"/>
                  </a:lnTo>
                  <a:lnTo>
                    <a:pt x="25" y="65"/>
                  </a:lnTo>
                  <a:lnTo>
                    <a:pt x="42" y="43"/>
                  </a:lnTo>
                  <a:lnTo>
                    <a:pt x="64" y="26"/>
                  </a:lnTo>
                  <a:lnTo>
                    <a:pt x="90" y="12"/>
                  </a:lnTo>
                  <a:lnTo>
                    <a:pt x="116" y="4"/>
                  </a:lnTo>
                  <a:lnTo>
                    <a:pt x="146" y="0"/>
                  </a:lnTo>
                  <a:close/>
                </a:path>
              </a:pathLst>
            </a:custGeom>
            <a:solidFill>
              <a:srgbClr val="FF193F"/>
            </a:solidFill>
            <a:ln w="9525">
              <a:noFill/>
              <a:round/>
              <a:headEnd/>
              <a:tailEnd/>
            </a:ln>
          </p:spPr>
          <p:txBody>
            <a:bodyPr/>
            <a:lstStyle/>
            <a:p>
              <a:endParaRPr lang="en-US" dirty="0"/>
            </a:p>
          </p:txBody>
        </p:sp>
        <p:sp>
          <p:nvSpPr>
            <p:cNvPr id="5179" name="Freeform 9"/>
            <p:cNvSpPr>
              <a:spLocks/>
            </p:cNvSpPr>
            <p:nvPr/>
          </p:nvSpPr>
          <p:spPr bwMode="auto">
            <a:xfrm>
              <a:off x="256" y="316"/>
              <a:ext cx="53" cy="52"/>
            </a:xfrm>
            <a:custGeom>
              <a:avLst/>
              <a:gdLst>
                <a:gd name="T0" fmla="*/ 13 w 106"/>
                <a:gd name="T1" fmla="*/ 0 h 105"/>
                <a:gd name="T2" fmla="*/ 15 w 106"/>
                <a:gd name="T3" fmla="*/ 0 h 105"/>
                <a:gd name="T4" fmla="*/ 19 w 106"/>
                <a:gd name="T5" fmla="*/ 1 h 105"/>
                <a:gd name="T6" fmla="*/ 21 w 106"/>
                <a:gd name="T7" fmla="*/ 2 h 105"/>
                <a:gd name="T8" fmla="*/ 23 w 106"/>
                <a:gd name="T9" fmla="*/ 3 h 105"/>
                <a:gd name="T10" fmla="*/ 24 w 106"/>
                <a:gd name="T11" fmla="*/ 5 h 105"/>
                <a:gd name="T12" fmla="*/ 26 w 106"/>
                <a:gd name="T13" fmla="*/ 7 h 105"/>
                <a:gd name="T14" fmla="*/ 27 w 106"/>
                <a:gd name="T15" fmla="*/ 10 h 105"/>
                <a:gd name="T16" fmla="*/ 27 w 106"/>
                <a:gd name="T17" fmla="*/ 13 h 105"/>
                <a:gd name="T18" fmla="*/ 27 w 106"/>
                <a:gd name="T19" fmla="*/ 15 h 105"/>
                <a:gd name="T20" fmla="*/ 26 w 106"/>
                <a:gd name="T21" fmla="*/ 18 h 105"/>
                <a:gd name="T22" fmla="*/ 24 w 106"/>
                <a:gd name="T23" fmla="*/ 20 h 105"/>
                <a:gd name="T24" fmla="*/ 23 w 106"/>
                <a:gd name="T25" fmla="*/ 22 h 105"/>
                <a:gd name="T26" fmla="*/ 21 w 106"/>
                <a:gd name="T27" fmla="*/ 23 h 105"/>
                <a:gd name="T28" fmla="*/ 19 w 106"/>
                <a:gd name="T29" fmla="*/ 25 h 105"/>
                <a:gd name="T30" fmla="*/ 15 w 106"/>
                <a:gd name="T31" fmla="*/ 25 h 105"/>
                <a:gd name="T32" fmla="*/ 13 w 106"/>
                <a:gd name="T33" fmla="*/ 26 h 105"/>
                <a:gd name="T34" fmla="*/ 11 w 106"/>
                <a:gd name="T35" fmla="*/ 25 h 105"/>
                <a:gd name="T36" fmla="*/ 8 w 106"/>
                <a:gd name="T37" fmla="*/ 25 h 105"/>
                <a:gd name="T38" fmla="*/ 6 w 106"/>
                <a:gd name="T39" fmla="*/ 23 h 105"/>
                <a:gd name="T40" fmla="*/ 3 w 106"/>
                <a:gd name="T41" fmla="*/ 22 h 105"/>
                <a:gd name="T42" fmla="*/ 3 w 106"/>
                <a:gd name="T43" fmla="*/ 20 h 105"/>
                <a:gd name="T44" fmla="*/ 1 w 106"/>
                <a:gd name="T45" fmla="*/ 18 h 105"/>
                <a:gd name="T46" fmla="*/ 1 w 106"/>
                <a:gd name="T47" fmla="*/ 15 h 105"/>
                <a:gd name="T48" fmla="*/ 0 w 106"/>
                <a:gd name="T49" fmla="*/ 13 h 105"/>
                <a:gd name="T50" fmla="*/ 1 w 106"/>
                <a:gd name="T51" fmla="*/ 10 h 105"/>
                <a:gd name="T52" fmla="*/ 1 w 106"/>
                <a:gd name="T53" fmla="*/ 7 h 105"/>
                <a:gd name="T54" fmla="*/ 3 w 106"/>
                <a:gd name="T55" fmla="*/ 5 h 105"/>
                <a:gd name="T56" fmla="*/ 3 w 106"/>
                <a:gd name="T57" fmla="*/ 3 h 105"/>
                <a:gd name="T58" fmla="*/ 6 w 106"/>
                <a:gd name="T59" fmla="*/ 2 h 105"/>
                <a:gd name="T60" fmla="*/ 8 w 106"/>
                <a:gd name="T61" fmla="*/ 1 h 105"/>
                <a:gd name="T62" fmla="*/ 11 w 106"/>
                <a:gd name="T63" fmla="*/ 0 h 105"/>
                <a:gd name="T64" fmla="*/ 13 w 106"/>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53" y="0"/>
                  </a:moveTo>
                  <a:lnTo>
                    <a:pt x="63" y="1"/>
                  </a:lnTo>
                  <a:lnTo>
                    <a:pt x="73" y="4"/>
                  </a:lnTo>
                  <a:lnTo>
                    <a:pt x="83" y="9"/>
                  </a:lnTo>
                  <a:lnTo>
                    <a:pt x="90" y="15"/>
                  </a:lnTo>
                  <a:lnTo>
                    <a:pt x="96" y="23"/>
                  </a:lnTo>
                  <a:lnTo>
                    <a:pt x="101" y="31"/>
                  </a:lnTo>
                  <a:lnTo>
                    <a:pt x="105" y="41"/>
                  </a:lnTo>
                  <a:lnTo>
                    <a:pt x="106" y="52"/>
                  </a:lnTo>
                  <a:lnTo>
                    <a:pt x="105" y="62"/>
                  </a:lnTo>
                  <a:lnTo>
                    <a:pt x="101" y="72"/>
                  </a:lnTo>
                  <a:lnTo>
                    <a:pt x="96" y="82"/>
                  </a:lnTo>
                  <a:lnTo>
                    <a:pt x="90" y="90"/>
                  </a:lnTo>
                  <a:lnTo>
                    <a:pt x="83" y="95"/>
                  </a:lnTo>
                  <a:lnTo>
                    <a:pt x="73" y="100"/>
                  </a:lnTo>
                  <a:lnTo>
                    <a:pt x="63" y="103"/>
                  </a:lnTo>
                  <a:lnTo>
                    <a:pt x="53" y="105"/>
                  </a:lnTo>
                  <a:lnTo>
                    <a:pt x="42" y="103"/>
                  </a:lnTo>
                  <a:lnTo>
                    <a:pt x="32" y="100"/>
                  </a:lnTo>
                  <a:lnTo>
                    <a:pt x="23" y="95"/>
                  </a:lnTo>
                  <a:lnTo>
                    <a:pt x="15" y="90"/>
                  </a:lnTo>
                  <a:lnTo>
                    <a:pt x="9" y="82"/>
                  </a:lnTo>
                  <a:lnTo>
                    <a:pt x="4" y="72"/>
                  </a:lnTo>
                  <a:lnTo>
                    <a:pt x="1" y="62"/>
                  </a:lnTo>
                  <a:lnTo>
                    <a:pt x="0" y="52"/>
                  </a:lnTo>
                  <a:lnTo>
                    <a:pt x="1" y="41"/>
                  </a:lnTo>
                  <a:lnTo>
                    <a:pt x="4" y="31"/>
                  </a:lnTo>
                  <a:lnTo>
                    <a:pt x="9" y="23"/>
                  </a:lnTo>
                  <a:lnTo>
                    <a:pt x="15" y="15"/>
                  </a:lnTo>
                  <a:lnTo>
                    <a:pt x="23" y="9"/>
                  </a:lnTo>
                  <a:lnTo>
                    <a:pt x="32" y="4"/>
                  </a:lnTo>
                  <a:lnTo>
                    <a:pt x="42" y="1"/>
                  </a:lnTo>
                  <a:lnTo>
                    <a:pt x="53" y="0"/>
                  </a:lnTo>
                  <a:close/>
                </a:path>
              </a:pathLst>
            </a:custGeom>
            <a:solidFill>
              <a:srgbClr val="000000"/>
            </a:solidFill>
            <a:ln w="9525">
              <a:noFill/>
              <a:round/>
              <a:headEnd/>
              <a:tailEnd/>
            </a:ln>
          </p:spPr>
          <p:txBody>
            <a:bodyPr/>
            <a:lstStyle/>
            <a:p>
              <a:endParaRPr lang="en-US" dirty="0"/>
            </a:p>
          </p:txBody>
        </p:sp>
      </p:grpSp>
      <p:grpSp>
        <p:nvGrpSpPr>
          <p:cNvPr id="3" name="Group 10"/>
          <p:cNvGrpSpPr>
            <a:grpSpLocks/>
          </p:cNvGrpSpPr>
          <p:nvPr/>
        </p:nvGrpSpPr>
        <p:grpSpPr bwMode="auto">
          <a:xfrm rot="4705840">
            <a:off x="8049508" y="598680"/>
            <a:ext cx="935038" cy="1173163"/>
            <a:chOff x="137" y="32"/>
            <a:chExt cx="301" cy="355"/>
          </a:xfrm>
        </p:grpSpPr>
        <p:sp>
          <p:nvSpPr>
            <p:cNvPr id="5126" name="Freeform 11"/>
            <p:cNvSpPr>
              <a:spLocks/>
            </p:cNvSpPr>
            <p:nvPr/>
          </p:nvSpPr>
          <p:spPr bwMode="auto">
            <a:xfrm>
              <a:off x="245" y="35"/>
              <a:ext cx="105" cy="168"/>
            </a:xfrm>
            <a:custGeom>
              <a:avLst/>
              <a:gdLst>
                <a:gd name="T0" fmla="*/ 1 w 210"/>
                <a:gd name="T1" fmla="*/ 84 h 337"/>
                <a:gd name="T2" fmla="*/ 52 w 210"/>
                <a:gd name="T3" fmla="*/ 32 h 337"/>
                <a:gd name="T4" fmla="*/ 53 w 210"/>
                <a:gd name="T5" fmla="*/ 0 h 337"/>
                <a:gd name="T6" fmla="*/ 0 w 210"/>
                <a:gd name="T7" fmla="*/ 49 h 337"/>
                <a:gd name="T8" fmla="*/ 1 w 210"/>
                <a:gd name="T9" fmla="*/ 84 h 337"/>
                <a:gd name="T10" fmla="*/ 0 60000 65536"/>
                <a:gd name="T11" fmla="*/ 0 60000 65536"/>
                <a:gd name="T12" fmla="*/ 0 60000 65536"/>
                <a:gd name="T13" fmla="*/ 0 60000 65536"/>
                <a:gd name="T14" fmla="*/ 0 60000 65536"/>
                <a:gd name="T15" fmla="*/ 0 w 210"/>
                <a:gd name="T16" fmla="*/ 0 h 337"/>
                <a:gd name="T17" fmla="*/ 210 w 210"/>
                <a:gd name="T18" fmla="*/ 337 h 337"/>
              </a:gdLst>
              <a:ahLst/>
              <a:cxnLst>
                <a:cxn ang="T10">
                  <a:pos x="T0" y="T1"/>
                </a:cxn>
                <a:cxn ang="T11">
                  <a:pos x="T2" y="T3"/>
                </a:cxn>
                <a:cxn ang="T12">
                  <a:pos x="T4" y="T5"/>
                </a:cxn>
                <a:cxn ang="T13">
                  <a:pos x="T6" y="T7"/>
                </a:cxn>
                <a:cxn ang="T14">
                  <a:pos x="T8" y="T9"/>
                </a:cxn>
              </a:cxnLst>
              <a:rect l="T15" t="T16" r="T17" b="T18"/>
              <a:pathLst>
                <a:path w="210" h="337">
                  <a:moveTo>
                    <a:pt x="4" y="337"/>
                  </a:moveTo>
                  <a:lnTo>
                    <a:pt x="207" y="131"/>
                  </a:lnTo>
                  <a:lnTo>
                    <a:pt x="210" y="0"/>
                  </a:lnTo>
                  <a:lnTo>
                    <a:pt x="0" y="199"/>
                  </a:lnTo>
                  <a:lnTo>
                    <a:pt x="4" y="337"/>
                  </a:lnTo>
                  <a:close/>
                </a:path>
              </a:pathLst>
            </a:custGeom>
            <a:solidFill>
              <a:srgbClr val="FFBF4C"/>
            </a:solidFill>
            <a:ln w="9525">
              <a:noFill/>
              <a:round/>
              <a:headEnd/>
              <a:tailEnd/>
            </a:ln>
          </p:spPr>
          <p:txBody>
            <a:bodyPr/>
            <a:lstStyle/>
            <a:p>
              <a:endParaRPr lang="en-US" dirty="0"/>
            </a:p>
          </p:txBody>
        </p:sp>
        <p:sp>
          <p:nvSpPr>
            <p:cNvPr id="5127" name="Freeform 12"/>
            <p:cNvSpPr>
              <a:spLocks/>
            </p:cNvSpPr>
            <p:nvPr/>
          </p:nvSpPr>
          <p:spPr bwMode="auto">
            <a:xfrm>
              <a:off x="246" y="98"/>
              <a:ext cx="106" cy="107"/>
            </a:xfrm>
            <a:custGeom>
              <a:avLst/>
              <a:gdLst>
                <a:gd name="T0" fmla="*/ 51 w 212"/>
                <a:gd name="T1" fmla="*/ 1 h 213"/>
                <a:gd name="T2" fmla="*/ 51 w 212"/>
                <a:gd name="T3" fmla="*/ 1 h 213"/>
                <a:gd name="T4" fmla="*/ 0 w 212"/>
                <a:gd name="T5" fmla="*/ 52 h 213"/>
                <a:gd name="T6" fmla="*/ 2 w 212"/>
                <a:gd name="T7" fmla="*/ 54 h 213"/>
                <a:gd name="T8" fmla="*/ 53 w 212"/>
                <a:gd name="T9" fmla="*/ 2 h 213"/>
                <a:gd name="T10" fmla="*/ 53 w 212"/>
                <a:gd name="T11" fmla="*/ 1 h 213"/>
                <a:gd name="T12" fmla="*/ 53 w 212"/>
                <a:gd name="T13" fmla="*/ 2 h 213"/>
                <a:gd name="T14" fmla="*/ 53 w 212"/>
                <a:gd name="T15" fmla="*/ 1 h 213"/>
                <a:gd name="T16" fmla="*/ 53 w 212"/>
                <a:gd name="T17" fmla="*/ 1 h 213"/>
                <a:gd name="T18" fmla="*/ 52 w 212"/>
                <a:gd name="T19" fmla="*/ 0 h 213"/>
                <a:gd name="T20" fmla="*/ 51 w 212"/>
                <a:gd name="T21" fmla="*/ 1 h 213"/>
                <a:gd name="T22" fmla="*/ 51 w 212"/>
                <a:gd name="T23" fmla="*/ 1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
                <a:gd name="T37" fmla="*/ 0 h 213"/>
                <a:gd name="T38" fmla="*/ 212 w 212"/>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 h="213">
                  <a:moveTo>
                    <a:pt x="201" y="4"/>
                  </a:moveTo>
                  <a:lnTo>
                    <a:pt x="203" y="1"/>
                  </a:lnTo>
                  <a:lnTo>
                    <a:pt x="0" y="206"/>
                  </a:lnTo>
                  <a:lnTo>
                    <a:pt x="7" y="213"/>
                  </a:lnTo>
                  <a:lnTo>
                    <a:pt x="210" y="8"/>
                  </a:lnTo>
                  <a:lnTo>
                    <a:pt x="212" y="4"/>
                  </a:lnTo>
                  <a:lnTo>
                    <a:pt x="210" y="8"/>
                  </a:lnTo>
                  <a:lnTo>
                    <a:pt x="211" y="4"/>
                  </a:lnTo>
                  <a:lnTo>
                    <a:pt x="210" y="1"/>
                  </a:lnTo>
                  <a:lnTo>
                    <a:pt x="206" y="0"/>
                  </a:lnTo>
                  <a:lnTo>
                    <a:pt x="203" y="1"/>
                  </a:lnTo>
                  <a:lnTo>
                    <a:pt x="201" y="4"/>
                  </a:lnTo>
                  <a:close/>
                </a:path>
              </a:pathLst>
            </a:custGeom>
            <a:solidFill>
              <a:srgbClr val="000000"/>
            </a:solidFill>
            <a:ln w="9525">
              <a:noFill/>
              <a:round/>
              <a:headEnd/>
              <a:tailEnd/>
            </a:ln>
          </p:spPr>
          <p:txBody>
            <a:bodyPr/>
            <a:lstStyle/>
            <a:p>
              <a:endParaRPr lang="en-US" dirty="0"/>
            </a:p>
          </p:txBody>
        </p:sp>
        <p:sp>
          <p:nvSpPr>
            <p:cNvPr id="5128" name="Freeform 13"/>
            <p:cNvSpPr>
              <a:spLocks/>
            </p:cNvSpPr>
            <p:nvPr/>
          </p:nvSpPr>
          <p:spPr bwMode="auto">
            <a:xfrm>
              <a:off x="346" y="32"/>
              <a:ext cx="7" cy="69"/>
            </a:xfrm>
            <a:custGeom>
              <a:avLst/>
              <a:gdLst>
                <a:gd name="T0" fmla="*/ 3 w 13"/>
                <a:gd name="T1" fmla="*/ 3 h 137"/>
                <a:gd name="T2" fmla="*/ 1 w 13"/>
                <a:gd name="T3" fmla="*/ 2 h 137"/>
                <a:gd name="T4" fmla="*/ 0 w 13"/>
                <a:gd name="T5" fmla="*/ 35 h 137"/>
                <a:gd name="T6" fmla="*/ 3 w 13"/>
                <a:gd name="T7" fmla="*/ 35 h 137"/>
                <a:gd name="T8" fmla="*/ 4 w 13"/>
                <a:gd name="T9" fmla="*/ 2 h 137"/>
                <a:gd name="T10" fmla="*/ 1 w 13"/>
                <a:gd name="T11" fmla="*/ 1 h 137"/>
                <a:gd name="T12" fmla="*/ 4 w 13"/>
                <a:gd name="T13" fmla="*/ 2 h 137"/>
                <a:gd name="T14" fmla="*/ 3 w 13"/>
                <a:gd name="T15" fmla="*/ 1 h 137"/>
                <a:gd name="T16" fmla="*/ 2 w 13"/>
                <a:gd name="T17" fmla="*/ 0 h 137"/>
                <a:gd name="T18" fmla="*/ 1 w 13"/>
                <a:gd name="T19" fmla="*/ 1 h 137"/>
                <a:gd name="T20" fmla="*/ 1 w 13"/>
                <a:gd name="T21" fmla="*/ 2 h 137"/>
                <a:gd name="T22" fmla="*/ 3 w 13"/>
                <a:gd name="T23" fmla="*/ 3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7"/>
                <a:gd name="T38" fmla="*/ 13 w 13"/>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7">
                  <a:moveTo>
                    <a:pt x="11" y="9"/>
                  </a:moveTo>
                  <a:lnTo>
                    <a:pt x="2" y="6"/>
                  </a:lnTo>
                  <a:lnTo>
                    <a:pt x="0" y="137"/>
                  </a:lnTo>
                  <a:lnTo>
                    <a:pt x="11" y="137"/>
                  </a:lnTo>
                  <a:lnTo>
                    <a:pt x="13" y="6"/>
                  </a:lnTo>
                  <a:lnTo>
                    <a:pt x="4" y="3"/>
                  </a:lnTo>
                  <a:lnTo>
                    <a:pt x="13" y="6"/>
                  </a:lnTo>
                  <a:lnTo>
                    <a:pt x="11" y="3"/>
                  </a:lnTo>
                  <a:lnTo>
                    <a:pt x="8" y="0"/>
                  </a:lnTo>
                  <a:lnTo>
                    <a:pt x="4" y="3"/>
                  </a:lnTo>
                  <a:lnTo>
                    <a:pt x="2" y="6"/>
                  </a:lnTo>
                  <a:lnTo>
                    <a:pt x="11" y="9"/>
                  </a:lnTo>
                  <a:close/>
                </a:path>
              </a:pathLst>
            </a:custGeom>
            <a:solidFill>
              <a:srgbClr val="000000"/>
            </a:solidFill>
            <a:ln w="9525">
              <a:noFill/>
              <a:round/>
              <a:headEnd/>
              <a:tailEnd/>
            </a:ln>
          </p:spPr>
          <p:txBody>
            <a:bodyPr/>
            <a:lstStyle/>
            <a:p>
              <a:endParaRPr lang="en-US" dirty="0"/>
            </a:p>
          </p:txBody>
        </p:sp>
        <p:sp>
          <p:nvSpPr>
            <p:cNvPr id="5129" name="Freeform 14"/>
            <p:cNvSpPr>
              <a:spLocks/>
            </p:cNvSpPr>
            <p:nvPr/>
          </p:nvSpPr>
          <p:spPr bwMode="auto">
            <a:xfrm>
              <a:off x="243" y="33"/>
              <a:ext cx="109" cy="104"/>
            </a:xfrm>
            <a:custGeom>
              <a:avLst/>
              <a:gdLst>
                <a:gd name="T0" fmla="*/ 3 w 219"/>
                <a:gd name="T1" fmla="*/ 51 h 207"/>
                <a:gd name="T2" fmla="*/ 2 w 219"/>
                <a:gd name="T3" fmla="*/ 52 h 207"/>
                <a:gd name="T4" fmla="*/ 54 w 219"/>
                <a:gd name="T5" fmla="*/ 2 h 207"/>
                <a:gd name="T6" fmla="*/ 53 w 219"/>
                <a:gd name="T7" fmla="*/ 0 h 207"/>
                <a:gd name="T8" fmla="*/ 0 w 219"/>
                <a:gd name="T9" fmla="*/ 50 h 207"/>
                <a:gd name="T10" fmla="*/ 0 w 219"/>
                <a:gd name="T11" fmla="*/ 51 h 207"/>
                <a:gd name="T12" fmla="*/ 0 w 219"/>
                <a:gd name="T13" fmla="*/ 50 h 207"/>
                <a:gd name="T14" fmla="*/ 0 w 219"/>
                <a:gd name="T15" fmla="*/ 51 h 207"/>
                <a:gd name="T16" fmla="*/ 0 w 219"/>
                <a:gd name="T17" fmla="*/ 52 h 207"/>
                <a:gd name="T18" fmla="*/ 1 w 219"/>
                <a:gd name="T19" fmla="*/ 52 h 207"/>
                <a:gd name="T20" fmla="*/ 2 w 219"/>
                <a:gd name="T21" fmla="*/ 52 h 207"/>
                <a:gd name="T22" fmla="*/ 3 w 219"/>
                <a:gd name="T23" fmla="*/ 51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
                <a:gd name="T37" fmla="*/ 0 h 207"/>
                <a:gd name="T38" fmla="*/ 219 w 219"/>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 h="207">
                  <a:moveTo>
                    <a:pt x="12" y="202"/>
                  </a:moveTo>
                  <a:lnTo>
                    <a:pt x="9" y="206"/>
                  </a:lnTo>
                  <a:lnTo>
                    <a:pt x="219" y="6"/>
                  </a:lnTo>
                  <a:lnTo>
                    <a:pt x="212" y="0"/>
                  </a:lnTo>
                  <a:lnTo>
                    <a:pt x="2" y="199"/>
                  </a:lnTo>
                  <a:lnTo>
                    <a:pt x="0" y="202"/>
                  </a:lnTo>
                  <a:lnTo>
                    <a:pt x="2" y="199"/>
                  </a:lnTo>
                  <a:lnTo>
                    <a:pt x="1" y="202"/>
                  </a:lnTo>
                  <a:lnTo>
                    <a:pt x="2" y="206"/>
                  </a:lnTo>
                  <a:lnTo>
                    <a:pt x="6" y="207"/>
                  </a:lnTo>
                  <a:lnTo>
                    <a:pt x="9" y="206"/>
                  </a:lnTo>
                  <a:lnTo>
                    <a:pt x="12" y="202"/>
                  </a:lnTo>
                  <a:close/>
                </a:path>
              </a:pathLst>
            </a:custGeom>
            <a:solidFill>
              <a:srgbClr val="000000"/>
            </a:solidFill>
            <a:ln w="9525">
              <a:noFill/>
              <a:round/>
              <a:headEnd/>
              <a:tailEnd/>
            </a:ln>
          </p:spPr>
          <p:txBody>
            <a:bodyPr/>
            <a:lstStyle/>
            <a:p>
              <a:endParaRPr lang="en-US" dirty="0"/>
            </a:p>
          </p:txBody>
        </p:sp>
        <p:sp>
          <p:nvSpPr>
            <p:cNvPr id="5130" name="Freeform 15"/>
            <p:cNvSpPr>
              <a:spLocks/>
            </p:cNvSpPr>
            <p:nvPr/>
          </p:nvSpPr>
          <p:spPr bwMode="auto">
            <a:xfrm>
              <a:off x="243" y="135"/>
              <a:ext cx="8" cy="71"/>
            </a:xfrm>
            <a:custGeom>
              <a:avLst/>
              <a:gdLst>
                <a:gd name="T0" fmla="*/ 1 w 16"/>
                <a:gd name="T1" fmla="*/ 34 h 142"/>
                <a:gd name="T2" fmla="*/ 4 w 16"/>
                <a:gd name="T3" fmla="*/ 35 h 142"/>
                <a:gd name="T4" fmla="*/ 3 w 16"/>
                <a:gd name="T5" fmla="*/ 0 h 142"/>
                <a:gd name="T6" fmla="*/ 0 w 16"/>
                <a:gd name="T7" fmla="*/ 0 h 142"/>
                <a:gd name="T8" fmla="*/ 1 w 16"/>
                <a:gd name="T9" fmla="*/ 35 h 142"/>
                <a:gd name="T10" fmla="*/ 3 w 16"/>
                <a:gd name="T11" fmla="*/ 36 h 142"/>
                <a:gd name="T12" fmla="*/ 1 w 16"/>
                <a:gd name="T13" fmla="*/ 35 h 142"/>
                <a:gd name="T14" fmla="*/ 1 w 16"/>
                <a:gd name="T15" fmla="*/ 36 h 142"/>
                <a:gd name="T16" fmla="*/ 2 w 16"/>
                <a:gd name="T17" fmla="*/ 36 h 142"/>
                <a:gd name="T18" fmla="*/ 3 w 16"/>
                <a:gd name="T19" fmla="*/ 36 h 142"/>
                <a:gd name="T20" fmla="*/ 4 w 16"/>
                <a:gd name="T21" fmla="*/ 35 h 142"/>
                <a:gd name="T22" fmla="*/ 1 w 16"/>
                <a:gd name="T23" fmla="*/ 34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2"/>
                <a:gd name="T38" fmla="*/ 16 w 16"/>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2">
                  <a:moveTo>
                    <a:pt x="7" y="134"/>
                  </a:moveTo>
                  <a:lnTo>
                    <a:pt x="16" y="138"/>
                  </a:lnTo>
                  <a:lnTo>
                    <a:pt x="12" y="0"/>
                  </a:lnTo>
                  <a:lnTo>
                    <a:pt x="0" y="0"/>
                  </a:lnTo>
                  <a:lnTo>
                    <a:pt x="5" y="138"/>
                  </a:lnTo>
                  <a:lnTo>
                    <a:pt x="14" y="141"/>
                  </a:lnTo>
                  <a:lnTo>
                    <a:pt x="5" y="138"/>
                  </a:lnTo>
                  <a:lnTo>
                    <a:pt x="7" y="141"/>
                  </a:lnTo>
                  <a:lnTo>
                    <a:pt x="10" y="142"/>
                  </a:lnTo>
                  <a:lnTo>
                    <a:pt x="14" y="141"/>
                  </a:lnTo>
                  <a:lnTo>
                    <a:pt x="16" y="138"/>
                  </a:lnTo>
                  <a:lnTo>
                    <a:pt x="7" y="134"/>
                  </a:lnTo>
                  <a:close/>
                </a:path>
              </a:pathLst>
            </a:custGeom>
            <a:solidFill>
              <a:srgbClr val="000000"/>
            </a:solidFill>
            <a:ln w="9525">
              <a:noFill/>
              <a:round/>
              <a:headEnd/>
              <a:tailEnd/>
            </a:ln>
          </p:spPr>
          <p:txBody>
            <a:bodyPr/>
            <a:lstStyle/>
            <a:p>
              <a:endParaRPr lang="en-US" dirty="0"/>
            </a:p>
          </p:txBody>
        </p:sp>
        <p:sp>
          <p:nvSpPr>
            <p:cNvPr id="5131" name="Freeform 16"/>
            <p:cNvSpPr>
              <a:spLocks/>
            </p:cNvSpPr>
            <p:nvPr/>
          </p:nvSpPr>
          <p:spPr bwMode="auto">
            <a:xfrm>
              <a:off x="297" y="101"/>
              <a:ext cx="138" cy="138"/>
            </a:xfrm>
            <a:custGeom>
              <a:avLst/>
              <a:gdLst>
                <a:gd name="T0" fmla="*/ 0 w 275"/>
                <a:gd name="T1" fmla="*/ 69 h 277"/>
                <a:gd name="T2" fmla="*/ 37 w 275"/>
                <a:gd name="T3" fmla="*/ 8 h 277"/>
                <a:gd name="T4" fmla="*/ 69 w 275"/>
                <a:gd name="T5" fmla="*/ 0 h 277"/>
                <a:gd name="T6" fmla="*/ 36 w 275"/>
                <a:gd name="T7" fmla="*/ 61 h 277"/>
                <a:gd name="T8" fmla="*/ 0 w 275"/>
                <a:gd name="T9" fmla="*/ 69 h 277"/>
                <a:gd name="T10" fmla="*/ 0 60000 65536"/>
                <a:gd name="T11" fmla="*/ 0 60000 65536"/>
                <a:gd name="T12" fmla="*/ 0 60000 65536"/>
                <a:gd name="T13" fmla="*/ 0 60000 65536"/>
                <a:gd name="T14" fmla="*/ 0 60000 65536"/>
                <a:gd name="T15" fmla="*/ 0 w 275"/>
                <a:gd name="T16" fmla="*/ 0 h 277"/>
                <a:gd name="T17" fmla="*/ 275 w 275"/>
                <a:gd name="T18" fmla="*/ 277 h 277"/>
              </a:gdLst>
              <a:ahLst/>
              <a:cxnLst>
                <a:cxn ang="T10">
                  <a:pos x="T0" y="T1"/>
                </a:cxn>
                <a:cxn ang="T11">
                  <a:pos x="T2" y="T3"/>
                </a:cxn>
                <a:cxn ang="T12">
                  <a:pos x="T4" y="T5"/>
                </a:cxn>
                <a:cxn ang="T13">
                  <a:pos x="T6" y="T7"/>
                </a:cxn>
                <a:cxn ang="T14">
                  <a:pos x="T8" y="T9"/>
                </a:cxn>
              </a:cxnLst>
              <a:rect l="T15" t="T16" r="T17" b="T18"/>
              <a:pathLst>
                <a:path w="275" h="277">
                  <a:moveTo>
                    <a:pt x="0" y="277"/>
                  </a:moveTo>
                  <a:lnTo>
                    <a:pt x="148" y="33"/>
                  </a:lnTo>
                  <a:lnTo>
                    <a:pt x="275" y="0"/>
                  </a:lnTo>
                  <a:lnTo>
                    <a:pt x="144" y="246"/>
                  </a:lnTo>
                  <a:lnTo>
                    <a:pt x="0" y="277"/>
                  </a:lnTo>
                  <a:close/>
                </a:path>
              </a:pathLst>
            </a:custGeom>
            <a:solidFill>
              <a:srgbClr val="FFBF4C"/>
            </a:solidFill>
            <a:ln w="9525">
              <a:noFill/>
              <a:round/>
              <a:headEnd/>
              <a:tailEnd/>
            </a:ln>
          </p:spPr>
          <p:txBody>
            <a:bodyPr/>
            <a:lstStyle/>
            <a:p>
              <a:endParaRPr lang="en-US" dirty="0"/>
            </a:p>
          </p:txBody>
        </p:sp>
        <p:sp>
          <p:nvSpPr>
            <p:cNvPr id="5132" name="Freeform 17"/>
            <p:cNvSpPr>
              <a:spLocks/>
            </p:cNvSpPr>
            <p:nvPr/>
          </p:nvSpPr>
          <p:spPr bwMode="auto">
            <a:xfrm>
              <a:off x="295" y="114"/>
              <a:ext cx="79" cy="126"/>
            </a:xfrm>
            <a:custGeom>
              <a:avLst/>
              <a:gdLst>
                <a:gd name="T0" fmla="*/ 38 w 158"/>
                <a:gd name="T1" fmla="*/ 0 h 252"/>
                <a:gd name="T2" fmla="*/ 38 w 158"/>
                <a:gd name="T3" fmla="*/ 1 h 252"/>
                <a:gd name="T4" fmla="*/ 0 w 158"/>
                <a:gd name="T5" fmla="*/ 62 h 252"/>
                <a:gd name="T6" fmla="*/ 2 w 158"/>
                <a:gd name="T7" fmla="*/ 63 h 252"/>
                <a:gd name="T8" fmla="*/ 40 w 158"/>
                <a:gd name="T9" fmla="*/ 2 h 252"/>
                <a:gd name="T10" fmla="*/ 39 w 158"/>
                <a:gd name="T11" fmla="*/ 3 h 252"/>
                <a:gd name="T12" fmla="*/ 40 w 158"/>
                <a:gd name="T13" fmla="*/ 2 h 252"/>
                <a:gd name="T14" fmla="*/ 40 w 158"/>
                <a:gd name="T15" fmla="*/ 2 h 252"/>
                <a:gd name="T16" fmla="*/ 39 w 158"/>
                <a:gd name="T17" fmla="*/ 1 h 252"/>
                <a:gd name="T18" fmla="*/ 38 w 158"/>
                <a:gd name="T19" fmla="*/ 1 h 252"/>
                <a:gd name="T20" fmla="*/ 38 w 158"/>
                <a:gd name="T21" fmla="*/ 1 h 252"/>
                <a:gd name="T22" fmla="*/ 38 w 158"/>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252"/>
                <a:gd name="T38" fmla="*/ 158 w 158"/>
                <a:gd name="T39" fmla="*/ 252 h 2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252">
                  <a:moveTo>
                    <a:pt x="152" y="0"/>
                  </a:moveTo>
                  <a:lnTo>
                    <a:pt x="149" y="3"/>
                  </a:lnTo>
                  <a:lnTo>
                    <a:pt x="0" y="248"/>
                  </a:lnTo>
                  <a:lnTo>
                    <a:pt x="9" y="252"/>
                  </a:lnTo>
                  <a:lnTo>
                    <a:pt x="158" y="8"/>
                  </a:lnTo>
                  <a:lnTo>
                    <a:pt x="154" y="11"/>
                  </a:lnTo>
                  <a:lnTo>
                    <a:pt x="158" y="8"/>
                  </a:lnTo>
                  <a:lnTo>
                    <a:pt x="158" y="5"/>
                  </a:lnTo>
                  <a:lnTo>
                    <a:pt x="156" y="1"/>
                  </a:lnTo>
                  <a:lnTo>
                    <a:pt x="151" y="1"/>
                  </a:lnTo>
                  <a:lnTo>
                    <a:pt x="149" y="3"/>
                  </a:lnTo>
                  <a:lnTo>
                    <a:pt x="152" y="0"/>
                  </a:lnTo>
                  <a:close/>
                </a:path>
              </a:pathLst>
            </a:custGeom>
            <a:solidFill>
              <a:srgbClr val="000000"/>
            </a:solidFill>
            <a:ln w="9525">
              <a:noFill/>
              <a:round/>
              <a:headEnd/>
              <a:tailEnd/>
            </a:ln>
          </p:spPr>
          <p:txBody>
            <a:bodyPr/>
            <a:lstStyle/>
            <a:p>
              <a:endParaRPr lang="en-US" dirty="0"/>
            </a:p>
          </p:txBody>
        </p:sp>
        <p:sp>
          <p:nvSpPr>
            <p:cNvPr id="5133" name="Freeform 18"/>
            <p:cNvSpPr>
              <a:spLocks/>
            </p:cNvSpPr>
            <p:nvPr/>
          </p:nvSpPr>
          <p:spPr bwMode="auto">
            <a:xfrm>
              <a:off x="371" y="98"/>
              <a:ext cx="67" cy="22"/>
            </a:xfrm>
            <a:custGeom>
              <a:avLst/>
              <a:gdLst>
                <a:gd name="T0" fmla="*/ 34 w 134"/>
                <a:gd name="T1" fmla="*/ 2 h 43"/>
                <a:gd name="T2" fmla="*/ 31 w 134"/>
                <a:gd name="T3" fmla="*/ 0 h 43"/>
                <a:gd name="T4" fmla="*/ 0 w 134"/>
                <a:gd name="T5" fmla="*/ 8 h 43"/>
                <a:gd name="T6" fmla="*/ 1 w 134"/>
                <a:gd name="T7" fmla="*/ 11 h 43"/>
                <a:gd name="T8" fmla="*/ 33 w 134"/>
                <a:gd name="T9" fmla="*/ 3 h 43"/>
                <a:gd name="T10" fmla="*/ 30 w 134"/>
                <a:gd name="T11" fmla="*/ 1 h 43"/>
                <a:gd name="T12" fmla="*/ 33 w 134"/>
                <a:gd name="T13" fmla="*/ 3 h 43"/>
                <a:gd name="T14" fmla="*/ 34 w 134"/>
                <a:gd name="T15" fmla="*/ 3 h 43"/>
                <a:gd name="T16" fmla="*/ 34 w 134"/>
                <a:gd name="T17" fmla="*/ 1 h 43"/>
                <a:gd name="T18" fmla="*/ 33 w 134"/>
                <a:gd name="T19" fmla="*/ 1 h 43"/>
                <a:gd name="T20" fmla="*/ 31 w 134"/>
                <a:gd name="T21" fmla="*/ 0 h 43"/>
                <a:gd name="T22" fmla="*/ 34 w 134"/>
                <a:gd name="T23" fmla="*/ 2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43"/>
                <a:gd name="T38" fmla="*/ 134 w 134"/>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43">
                  <a:moveTo>
                    <a:pt x="133" y="8"/>
                  </a:moveTo>
                  <a:lnTo>
                    <a:pt x="127" y="0"/>
                  </a:lnTo>
                  <a:lnTo>
                    <a:pt x="0" y="32"/>
                  </a:lnTo>
                  <a:lnTo>
                    <a:pt x="2" y="43"/>
                  </a:lnTo>
                  <a:lnTo>
                    <a:pt x="129" y="11"/>
                  </a:lnTo>
                  <a:lnTo>
                    <a:pt x="123" y="3"/>
                  </a:lnTo>
                  <a:lnTo>
                    <a:pt x="129" y="11"/>
                  </a:lnTo>
                  <a:lnTo>
                    <a:pt x="133" y="9"/>
                  </a:lnTo>
                  <a:lnTo>
                    <a:pt x="134" y="4"/>
                  </a:lnTo>
                  <a:lnTo>
                    <a:pt x="131" y="1"/>
                  </a:lnTo>
                  <a:lnTo>
                    <a:pt x="127" y="0"/>
                  </a:lnTo>
                  <a:lnTo>
                    <a:pt x="133" y="8"/>
                  </a:lnTo>
                  <a:close/>
                </a:path>
              </a:pathLst>
            </a:custGeom>
            <a:solidFill>
              <a:srgbClr val="000000"/>
            </a:solidFill>
            <a:ln w="9525">
              <a:noFill/>
              <a:round/>
              <a:headEnd/>
              <a:tailEnd/>
            </a:ln>
          </p:spPr>
          <p:txBody>
            <a:bodyPr/>
            <a:lstStyle/>
            <a:p>
              <a:endParaRPr lang="en-US" dirty="0"/>
            </a:p>
          </p:txBody>
        </p:sp>
        <p:sp>
          <p:nvSpPr>
            <p:cNvPr id="5134" name="Freeform 19"/>
            <p:cNvSpPr>
              <a:spLocks/>
            </p:cNvSpPr>
            <p:nvPr/>
          </p:nvSpPr>
          <p:spPr bwMode="auto">
            <a:xfrm>
              <a:off x="367" y="100"/>
              <a:ext cx="70" cy="126"/>
            </a:xfrm>
            <a:custGeom>
              <a:avLst/>
              <a:gdLst>
                <a:gd name="T0" fmla="*/ 1 w 141"/>
                <a:gd name="T1" fmla="*/ 63 h 254"/>
                <a:gd name="T2" fmla="*/ 2 w 141"/>
                <a:gd name="T3" fmla="*/ 62 h 254"/>
                <a:gd name="T4" fmla="*/ 35 w 141"/>
                <a:gd name="T5" fmla="*/ 1 h 254"/>
                <a:gd name="T6" fmla="*/ 32 w 141"/>
                <a:gd name="T7" fmla="*/ 0 h 254"/>
                <a:gd name="T8" fmla="*/ 0 w 141"/>
                <a:gd name="T9" fmla="*/ 61 h 254"/>
                <a:gd name="T10" fmla="*/ 0 w 141"/>
                <a:gd name="T11" fmla="*/ 60 h 254"/>
                <a:gd name="T12" fmla="*/ 0 w 141"/>
                <a:gd name="T13" fmla="*/ 61 h 254"/>
                <a:gd name="T14" fmla="*/ 0 w 141"/>
                <a:gd name="T15" fmla="*/ 62 h 254"/>
                <a:gd name="T16" fmla="*/ 0 w 141"/>
                <a:gd name="T17" fmla="*/ 63 h 254"/>
                <a:gd name="T18" fmla="*/ 1 w 141"/>
                <a:gd name="T19" fmla="*/ 63 h 254"/>
                <a:gd name="T20" fmla="*/ 2 w 141"/>
                <a:gd name="T21" fmla="*/ 62 h 254"/>
                <a:gd name="T22" fmla="*/ 1 w 141"/>
                <a:gd name="T23" fmla="*/ 63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
                <a:gd name="T37" fmla="*/ 0 h 254"/>
                <a:gd name="T38" fmla="*/ 141 w 14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 h="254">
                  <a:moveTo>
                    <a:pt x="6" y="254"/>
                  </a:moveTo>
                  <a:lnTo>
                    <a:pt x="9" y="250"/>
                  </a:lnTo>
                  <a:lnTo>
                    <a:pt x="141" y="5"/>
                  </a:lnTo>
                  <a:lnTo>
                    <a:pt x="131" y="0"/>
                  </a:lnTo>
                  <a:lnTo>
                    <a:pt x="0" y="246"/>
                  </a:lnTo>
                  <a:lnTo>
                    <a:pt x="3" y="242"/>
                  </a:lnTo>
                  <a:lnTo>
                    <a:pt x="0" y="246"/>
                  </a:lnTo>
                  <a:lnTo>
                    <a:pt x="0" y="249"/>
                  </a:lnTo>
                  <a:lnTo>
                    <a:pt x="3" y="253"/>
                  </a:lnTo>
                  <a:lnTo>
                    <a:pt x="7" y="253"/>
                  </a:lnTo>
                  <a:lnTo>
                    <a:pt x="9" y="250"/>
                  </a:lnTo>
                  <a:lnTo>
                    <a:pt x="6" y="254"/>
                  </a:lnTo>
                  <a:close/>
                </a:path>
              </a:pathLst>
            </a:custGeom>
            <a:solidFill>
              <a:srgbClr val="000000"/>
            </a:solidFill>
            <a:ln w="9525">
              <a:noFill/>
              <a:round/>
              <a:headEnd/>
              <a:tailEnd/>
            </a:ln>
          </p:spPr>
          <p:txBody>
            <a:bodyPr/>
            <a:lstStyle/>
            <a:p>
              <a:endParaRPr lang="en-US" dirty="0"/>
            </a:p>
          </p:txBody>
        </p:sp>
        <p:sp>
          <p:nvSpPr>
            <p:cNvPr id="5135" name="Freeform 20"/>
            <p:cNvSpPr>
              <a:spLocks/>
            </p:cNvSpPr>
            <p:nvPr/>
          </p:nvSpPr>
          <p:spPr bwMode="auto">
            <a:xfrm>
              <a:off x="295" y="221"/>
              <a:ext cx="75" cy="21"/>
            </a:xfrm>
            <a:custGeom>
              <a:avLst/>
              <a:gdLst>
                <a:gd name="T0" fmla="*/ 0 w 150"/>
                <a:gd name="T1" fmla="*/ 8 h 43"/>
                <a:gd name="T2" fmla="*/ 1 w 150"/>
                <a:gd name="T3" fmla="*/ 10 h 43"/>
                <a:gd name="T4" fmla="*/ 38 w 150"/>
                <a:gd name="T5" fmla="*/ 3 h 43"/>
                <a:gd name="T6" fmla="*/ 37 w 150"/>
                <a:gd name="T7" fmla="*/ 0 h 43"/>
                <a:gd name="T8" fmla="*/ 1 w 150"/>
                <a:gd name="T9" fmla="*/ 7 h 43"/>
                <a:gd name="T10" fmla="*/ 2 w 150"/>
                <a:gd name="T11" fmla="*/ 9 h 43"/>
                <a:gd name="T12" fmla="*/ 1 w 150"/>
                <a:gd name="T13" fmla="*/ 7 h 43"/>
                <a:gd name="T14" fmla="*/ 0 w 150"/>
                <a:gd name="T15" fmla="*/ 8 h 43"/>
                <a:gd name="T16" fmla="*/ 0 w 150"/>
                <a:gd name="T17" fmla="*/ 9 h 43"/>
                <a:gd name="T18" fmla="*/ 1 w 150"/>
                <a:gd name="T19" fmla="*/ 10 h 43"/>
                <a:gd name="T20" fmla="*/ 1 w 150"/>
                <a:gd name="T21" fmla="*/ 10 h 43"/>
                <a:gd name="T22" fmla="*/ 0 w 150"/>
                <a:gd name="T23" fmla="*/ 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43"/>
                <a:gd name="T38" fmla="*/ 150 w 150"/>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43">
                  <a:moveTo>
                    <a:pt x="0" y="35"/>
                  </a:moveTo>
                  <a:lnTo>
                    <a:pt x="6" y="43"/>
                  </a:lnTo>
                  <a:lnTo>
                    <a:pt x="150" y="12"/>
                  </a:lnTo>
                  <a:lnTo>
                    <a:pt x="147" y="0"/>
                  </a:lnTo>
                  <a:lnTo>
                    <a:pt x="3" y="31"/>
                  </a:lnTo>
                  <a:lnTo>
                    <a:pt x="9" y="39"/>
                  </a:lnTo>
                  <a:lnTo>
                    <a:pt x="3" y="31"/>
                  </a:lnTo>
                  <a:lnTo>
                    <a:pt x="0" y="34"/>
                  </a:lnTo>
                  <a:lnTo>
                    <a:pt x="0" y="38"/>
                  </a:lnTo>
                  <a:lnTo>
                    <a:pt x="1" y="42"/>
                  </a:lnTo>
                  <a:lnTo>
                    <a:pt x="6" y="43"/>
                  </a:lnTo>
                  <a:lnTo>
                    <a:pt x="0" y="35"/>
                  </a:lnTo>
                  <a:close/>
                </a:path>
              </a:pathLst>
            </a:custGeom>
            <a:solidFill>
              <a:srgbClr val="000000"/>
            </a:solidFill>
            <a:ln w="9525">
              <a:noFill/>
              <a:round/>
              <a:headEnd/>
              <a:tailEnd/>
            </a:ln>
          </p:spPr>
          <p:txBody>
            <a:bodyPr/>
            <a:lstStyle/>
            <a:p>
              <a:endParaRPr lang="en-US" dirty="0"/>
            </a:p>
          </p:txBody>
        </p:sp>
        <p:sp>
          <p:nvSpPr>
            <p:cNvPr id="5136" name="Freeform 21"/>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FFFF"/>
            </a:solidFill>
            <a:ln w="9525">
              <a:noFill/>
              <a:round/>
              <a:headEnd/>
              <a:tailEnd/>
            </a:ln>
          </p:spPr>
          <p:txBody>
            <a:bodyPr/>
            <a:lstStyle/>
            <a:p>
              <a:endParaRPr lang="en-US" dirty="0"/>
            </a:p>
          </p:txBody>
        </p:sp>
        <p:sp>
          <p:nvSpPr>
            <p:cNvPr id="5137" name="Freeform 22"/>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5138" name="Freeform 23"/>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5139" name="Freeform 24"/>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5140" name="Freeform 25"/>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5141" name="Freeform 26"/>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5142" name="Freeform 27"/>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E5B7"/>
            </a:solidFill>
            <a:ln w="9525">
              <a:noFill/>
              <a:round/>
              <a:headEnd/>
              <a:tailEnd/>
            </a:ln>
          </p:spPr>
          <p:txBody>
            <a:bodyPr/>
            <a:lstStyle/>
            <a:p>
              <a:endParaRPr lang="en-US" dirty="0"/>
            </a:p>
          </p:txBody>
        </p:sp>
        <p:sp>
          <p:nvSpPr>
            <p:cNvPr id="5143" name="Freeform 28"/>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5144" name="Freeform 29"/>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5145" name="Freeform 30"/>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5146" name="Freeform 31"/>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5147" name="Freeform 32"/>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5148" name="Freeform 33"/>
            <p:cNvSpPr>
              <a:spLocks/>
            </p:cNvSpPr>
            <p:nvPr/>
          </p:nvSpPr>
          <p:spPr bwMode="auto">
            <a:xfrm>
              <a:off x="333" y="65"/>
              <a:ext cx="1" cy="44"/>
            </a:xfrm>
            <a:custGeom>
              <a:avLst/>
              <a:gdLst>
                <a:gd name="T0" fmla="*/ 0 w 1"/>
                <a:gd name="T1" fmla="*/ 0 h 89"/>
                <a:gd name="T2" fmla="*/ 0 w 1"/>
                <a:gd name="T3" fmla="*/ 22 h 89"/>
                <a:gd name="T4" fmla="*/ 0 w 1"/>
                <a:gd name="T5" fmla="*/ 0 h 89"/>
                <a:gd name="T6" fmla="*/ 0 60000 65536"/>
                <a:gd name="T7" fmla="*/ 0 60000 65536"/>
                <a:gd name="T8" fmla="*/ 0 60000 65536"/>
                <a:gd name="T9" fmla="*/ 0 w 1"/>
                <a:gd name="T10" fmla="*/ 0 h 89"/>
                <a:gd name="T11" fmla="*/ 1 w 1"/>
                <a:gd name="T12" fmla="*/ 89 h 89"/>
              </a:gdLst>
              <a:ahLst/>
              <a:cxnLst>
                <a:cxn ang="T6">
                  <a:pos x="T0" y="T1"/>
                </a:cxn>
                <a:cxn ang="T7">
                  <a:pos x="T2" y="T3"/>
                </a:cxn>
                <a:cxn ang="T8">
                  <a:pos x="T4" y="T5"/>
                </a:cxn>
              </a:cxnLst>
              <a:rect l="T9" t="T10" r="T11" b="T12"/>
              <a:pathLst>
                <a:path w="1" h="89">
                  <a:moveTo>
                    <a:pt x="0" y="0"/>
                  </a:moveTo>
                  <a:lnTo>
                    <a:pt x="0" y="89"/>
                  </a:lnTo>
                  <a:lnTo>
                    <a:pt x="0" y="0"/>
                  </a:lnTo>
                  <a:close/>
                </a:path>
              </a:pathLst>
            </a:custGeom>
            <a:solidFill>
              <a:srgbClr val="FFFFFF"/>
            </a:solidFill>
            <a:ln w="9525">
              <a:noFill/>
              <a:round/>
              <a:headEnd/>
              <a:tailEnd/>
            </a:ln>
          </p:spPr>
          <p:txBody>
            <a:bodyPr/>
            <a:lstStyle/>
            <a:p>
              <a:endParaRPr lang="en-US" dirty="0"/>
            </a:p>
          </p:txBody>
        </p:sp>
        <p:sp>
          <p:nvSpPr>
            <p:cNvPr id="5149" name="Freeform 34"/>
            <p:cNvSpPr>
              <a:spLocks/>
            </p:cNvSpPr>
            <p:nvPr/>
          </p:nvSpPr>
          <p:spPr bwMode="auto">
            <a:xfrm>
              <a:off x="330" y="62"/>
              <a:ext cx="6" cy="3"/>
            </a:xfrm>
            <a:custGeom>
              <a:avLst/>
              <a:gdLst>
                <a:gd name="T0" fmla="*/ 3 w 12"/>
                <a:gd name="T1" fmla="*/ 2 h 6"/>
                <a:gd name="T2" fmla="*/ 3 w 12"/>
                <a:gd name="T3" fmla="*/ 1 h 6"/>
                <a:gd name="T4" fmla="*/ 2 w 12"/>
                <a:gd name="T5" fmla="*/ 0 h 6"/>
                <a:gd name="T6" fmla="*/ 1 w 12"/>
                <a:gd name="T7" fmla="*/ 1 h 6"/>
                <a:gd name="T8" fmla="*/ 0 w 12"/>
                <a:gd name="T9" fmla="*/ 2 h 6"/>
                <a:gd name="T10" fmla="*/ 3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2"/>
                  </a:lnTo>
                  <a:lnTo>
                    <a:pt x="6" y="0"/>
                  </a:lnTo>
                  <a:lnTo>
                    <a:pt x="3" y="2"/>
                  </a:lnTo>
                  <a:lnTo>
                    <a:pt x="0" y="6"/>
                  </a:lnTo>
                  <a:lnTo>
                    <a:pt x="12" y="6"/>
                  </a:lnTo>
                  <a:close/>
                </a:path>
              </a:pathLst>
            </a:custGeom>
            <a:solidFill>
              <a:srgbClr val="FFFFFF"/>
            </a:solidFill>
            <a:ln w="9525">
              <a:noFill/>
              <a:round/>
              <a:headEnd/>
              <a:tailEnd/>
            </a:ln>
          </p:spPr>
          <p:txBody>
            <a:bodyPr/>
            <a:lstStyle/>
            <a:p>
              <a:endParaRPr lang="en-US" dirty="0"/>
            </a:p>
          </p:txBody>
        </p:sp>
        <p:sp>
          <p:nvSpPr>
            <p:cNvPr id="5150" name="Freeform 35"/>
            <p:cNvSpPr>
              <a:spLocks/>
            </p:cNvSpPr>
            <p:nvPr/>
          </p:nvSpPr>
          <p:spPr bwMode="auto">
            <a:xfrm>
              <a:off x="330" y="65"/>
              <a:ext cx="6" cy="44"/>
            </a:xfrm>
            <a:custGeom>
              <a:avLst/>
              <a:gdLst>
                <a:gd name="T0" fmla="*/ 2 w 12"/>
                <a:gd name="T1" fmla="*/ 22 h 89"/>
                <a:gd name="T2" fmla="*/ 3 w 12"/>
                <a:gd name="T3" fmla="*/ 22 h 89"/>
                <a:gd name="T4" fmla="*/ 3 w 12"/>
                <a:gd name="T5" fmla="*/ 0 h 89"/>
                <a:gd name="T6" fmla="*/ 0 w 12"/>
                <a:gd name="T7" fmla="*/ 0 h 89"/>
                <a:gd name="T8" fmla="*/ 0 w 12"/>
                <a:gd name="T9" fmla="*/ 22 h 89"/>
                <a:gd name="T10" fmla="*/ 2 w 12"/>
                <a:gd name="T11" fmla="*/ 22 h 89"/>
                <a:gd name="T12" fmla="*/ 0 60000 65536"/>
                <a:gd name="T13" fmla="*/ 0 60000 65536"/>
                <a:gd name="T14" fmla="*/ 0 60000 65536"/>
                <a:gd name="T15" fmla="*/ 0 60000 65536"/>
                <a:gd name="T16" fmla="*/ 0 60000 65536"/>
                <a:gd name="T17" fmla="*/ 0 60000 65536"/>
                <a:gd name="T18" fmla="*/ 0 w 12"/>
                <a:gd name="T19" fmla="*/ 0 h 89"/>
                <a:gd name="T20" fmla="*/ 12 w 12"/>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2" h="89">
                  <a:moveTo>
                    <a:pt x="6" y="89"/>
                  </a:moveTo>
                  <a:lnTo>
                    <a:pt x="12" y="89"/>
                  </a:lnTo>
                  <a:lnTo>
                    <a:pt x="12" y="0"/>
                  </a:lnTo>
                  <a:lnTo>
                    <a:pt x="0" y="0"/>
                  </a:lnTo>
                  <a:lnTo>
                    <a:pt x="0" y="89"/>
                  </a:lnTo>
                  <a:lnTo>
                    <a:pt x="6" y="89"/>
                  </a:lnTo>
                  <a:close/>
                </a:path>
              </a:pathLst>
            </a:custGeom>
            <a:solidFill>
              <a:srgbClr val="FFFFFF"/>
            </a:solidFill>
            <a:ln w="9525">
              <a:noFill/>
              <a:round/>
              <a:headEnd/>
              <a:tailEnd/>
            </a:ln>
          </p:spPr>
          <p:txBody>
            <a:bodyPr/>
            <a:lstStyle/>
            <a:p>
              <a:endParaRPr lang="en-US" dirty="0"/>
            </a:p>
          </p:txBody>
        </p:sp>
        <p:sp>
          <p:nvSpPr>
            <p:cNvPr id="5151" name="Freeform 36"/>
            <p:cNvSpPr>
              <a:spLocks/>
            </p:cNvSpPr>
            <p:nvPr/>
          </p:nvSpPr>
          <p:spPr bwMode="auto">
            <a:xfrm>
              <a:off x="330" y="109"/>
              <a:ext cx="6" cy="3"/>
            </a:xfrm>
            <a:custGeom>
              <a:avLst/>
              <a:gdLst>
                <a:gd name="T0" fmla="*/ 0 w 12"/>
                <a:gd name="T1" fmla="*/ 0 h 4"/>
                <a:gd name="T2" fmla="*/ 1 w 12"/>
                <a:gd name="T3" fmla="*/ 2 h 4"/>
                <a:gd name="T4" fmla="*/ 2 w 12"/>
                <a:gd name="T5" fmla="*/ 2 h 4"/>
                <a:gd name="T6" fmla="*/ 3 w 12"/>
                <a:gd name="T7" fmla="*/ 2 h 4"/>
                <a:gd name="T8" fmla="*/ 3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3" y="3"/>
                  </a:lnTo>
                  <a:lnTo>
                    <a:pt x="6" y="4"/>
                  </a:lnTo>
                  <a:lnTo>
                    <a:pt x="9" y="3"/>
                  </a:lnTo>
                  <a:lnTo>
                    <a:pt x="12" y="0"/>
                  </a:lnTo>
                  <a:lnTo>
                    <a:pt x="0" y="0"/>
                  </a:lnTo>
                  <a:close/>
                </a:path>
              </a:pathLst>
            </a:custGeom>
            <a:solidFill>
              <a:srgbClr val="FFFFFF"/>
            </a:solidFill>
            <a:ln w="9525">
              <a:noFill/>
              <a:round/>
              <a:headEnd/>
              <a:tailEnd/>
            </a:ln>
          </p:spPr>
          <p:txBody>
            <a:bodyPr/>
            <a:lstStyle/>
            <a:p>
              <a:endParaRPr lang="en-US" dirty="0"/>
            </a:p>
          </p:txBody>
        </p:sp>
        <p:sp>
          <p:nvSpPr>
            <p:cNvPr id="5152" name="Freeform 37"/>
            <p:cNvSpPr>
              <a:spLocks/>
            </p:cNvSpPr>
            <p:nvPr/>
          </p:nvSpPr>
          <p:spPr bwMode="auto">
            <a:xfrm>
              <a:off x="317" y="81"/>
              <a:ext cx="1" cy="41"/>
            </a:xfrm>
            <a:custGeom>
              <a:avLst/>
              <a:gdLst>
                <a:gd name="T0" fmla="*/ 0 w 1"/>
                <a:gd name="T1" fmla="*/ 0 h 83"/>
                <a:gd name="T2" fmla="*/ 0 w 1"/>
                <a:gd name="T3" fmla="*/ 20 h 83"/>
                <a:gd name="T4" fmla="*/ 0 w 1"/>
                <a:gd name="T5" fmla="*/ 0 h 83"/>
                <a:gd name="T6" fmla="*/ 0 60000 65536"/>
                <a:gd name="T7" fmla="*/ 0 60000 65536"/>
                <a:gd name="T8" fmla="*/ 0 60000 65536"/>
                <a:gd name="T9" fmla="*/ 0 w 1"/>
                <a:gd name="T10" fmla="*/ 0 h 83"/>
                <a:gd name="T11" fmla="*/ 1 w 1"/>
                <a:gd name="T12" fmla="*/ 83 h 83"/>
              </a:gdLst>
              <a:ahLst/>
              <a:cxnLst>
                <a:cxn ang="T6">
                  <a:pos x="T0" y="T1"/>
                </a:cxn>
                <a:cxn ang="T7">
                  <a:pos x="T2" y="T3"/>
                </a:cxn>
                <a:cxn ang="T8">
                  <a:pos x="T4" y="T5"/>
                </a:cxn>
              </a:cxnLst>
              <a:rect l="T9" t="T10" r="T11" b="T12"/>
              <a:pathLst>
                <a:path w="1" h="83">
                  <a:moveTo>
                    <a:pt x="0" y="0"/>
                  </a:moveTo>
                  <a:lnTo>
                    <a:pt x="0" y="83"/>
                  </a:lnTo>
                  <a:lnTo>
                    <a:pt x="0" y="0"/>
                  </a:lnTo>
                  <a:close/>
                </a:path>
              </a:pathLst>
            </a:custGeom>
            <a:solidFill>
              <a:srgbClr val="FFFFFF"/>
            </a:solidFill>
            <a:ln w="9525">
              <a:noFill/>
              <a:round/>
              <a:headEnd/>
              <a:tailEnd/>
            </a:ln>
          </p:spPr>
          <p:txBody>
            <a:bodyPr/>
            <a:lstStyle/>
            <a:p>
              <a:endParaRPr lang="en-US" dirty="0"/>
            </a:p>
          </p:txBody>
        </p:sp>
        <p:sp>
          <p:nvSpPr>
            <p:cNvPr id="5153" name="Freeform 38"/>
            <p:cNvSpPr>
              <a:spLocks/>
            </p:cNvSpPr>
            <p:nvPr/>
          </p:nvSpPr>
          <p:spPr bwMode="auto">
            <a:xfrm>
              <a:off x="315" y="78"/>
              <a:ext cx="5" cy="3"/>
            </a:xfrm>
            <a:custGeom>
              <a:avLst/>
              <a:gdLst>
                <a:gd name="T0" fmla="*/ 2 w 12"/>
                <a:gd name="T1" fmla="*/ 2 h 6"/>
                <a:gd name="T2" fmla="*/ 2 w 12"/>
                <a:gd name="T3" fmla="*/ 1 h 6"/>
                <a:gd name="T4" fmla="*/ 1 w 12"/>
                <a:gd name="T5" fmla="*/ 0 h 6"/>
                <a:gd name="T6" fmla="*/ 0 w 12"/>
                <a:gd name="T7" fmla="*/ 1 h 6"/>
                <a:gd name="T8" fmla="*/ 0 w 12"/>
                <a:gd name="T9" fmla="*/ 2 h 6"/>
                <a:gd name="T10" fmla="*/ 2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3"/>
                  </a:lnTo>
                  <a:lnTo>
                    <a:pt x="6" y="0"/>
                  </a:lnTo>
                  <a:lnTo>
                    <a:pt x="2" y="3"/>
                  </a:lnTo>
                  <a:lnTo>
                    <a:pt x="0" y="6"/>
                  </a:lnTo>
                  <a:lnTo>
                    <a:pt x="12" y="6"/>
                  </a:lnTo>
                  <a:close/>
                </a:path>
              </a:pathLst>
            </a:custGeom>
            <a:solidFill>
              <a:srgbClr val="FFFFFF"/>
            </a:solidFill>
            <a:ln w="9525">
              <a:noFill/>
              <a:round/>
              <a:headEnd/>
              <a:tailEnd/>
            </a:ln>
          </p:spPr>
          <p:txBody>
            <a:bodyPr/>
            <a:lstStyle/>
            <a:p>
              <a:endParaRPr lang="en-US" dirty="0"/>
            </a:p>
          </p:txBody>
        </p:sp>
        <p:sp>
          <p:nvSpPr>
            <p:cNvPr id="5154" name="Freeform 39"/>
            <p:cNvSpPr>
              <a:spLocks/>
            </p:cNvSpPr>
            <p:nvPr/>
          </p:nvSpPr>
          <p:spPr bwMode="auto">
            <a:xfrm>
              <a:off x="315" y="81"/>
              <a:ext cx="5" cy="41"/>
            </a:xfrm>
            <a:custGeom>
              <a:avLst/>
              <a:gdLst>
                <a:gd name="T0" fmla="*/ 1 w 12"/>
                <a:gd name="T1" fmla="*/ 20 h 83"/>
                <a:gd name="T2" fmla="*/ 2 w 12"/>
                <a:gd name="T3" fmla="*/ 20 h 83"/>
                <a:gd name="T4" fmla="*/ 2 w 12"/>
                <a:gd name="T5" fmla="*/ 0 h 83"/>
                <a:gd name="T6" fmla="*/ 0 w 12"/>
                <a:gd name="T7" fmla="*/ 0 h 83"/>
                <a:gd name="T8" fmla="*/ 0 w 12"/>
                <a:gd name="T9" fmla="*/ 20 h 83"/>
                <a:gd name="T10" fmla="*/ 1 w 12"/>
                <a:gd name="T11" fmla="*/ 20 h 83"/>
                <a:gd name="T12" fmla="*/ 0 60000 65536"/>
                <a:gd name="T13" fmla="*/ 0 60000 65536"/>
                <a:gd name="T14" fmla="*/ 0 60000 65536"/>
                <a:gd name="T15" fmla="*/ 0 60000 65536"/>
                <a:gd name="T16" fmla="*/ 0 60000 65536"/>
                <a:gd name="T17" fmla="*/ 0 60000 65536"/>
                <a:gd name="T18" fmla="*/ 0 w 12"/>
                <a:gd name="T19" fmla="*/ 0 h 83"/>
                <a:gd name="T20" fmla="*/ 12 w 1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2" h="83">
                  <a:moveTo>
                    <a:pt x="6" y="83"/>
                  </a:moveTo>
                  <a:lnTo>
                    <a:pt x="12" y="83"/>
                  </a:lnTo>
                  <a:lnTo>
                    <a:pt x="12" y="0"/>
                  </a:lnTo>
                  <a:lnTo>
                    <a:pt x="0" y="0"/>
                  </a:lnTo>
                  <a:lnTo>
                    <a:pt x="0" y="83"/>
                  </a:lnTo>
                  <a:lnTo>
                    <a:pt x="6" y="83"/>
                  </a:lnTo>
                  <a:close/>
                </a:path>
              </a:pathLst>
            </a:custGeom>
            <a:solidFill>
              <a:srgbClr val="FFFFFF"/>
            </a:solidFill>
            <a:ln w="9525">
              <a:noFill/>
              <a:round/>
              <a:headEnd/>
              <a:tailEnd/>
            </a:ln>
          </p:spPr>
          <p:txBody>
            <a:bodyPr/>
            <a:lstStyle/>
            <a:p>
              <a:endParaRPr lang="en-US" dirty="0"/>
            </a:p>
          </p:txBody>
        </p:sp>
        <p:sp>
          <p:nvSpPr>
            <p:cNvPr id="5155" name="Freeform 40"/>
            <p:cNvSpPr>
              <a:spLocks/>
            </p:cNvSpPr>
            <p:nvPr/>
          </p:nvSpPr>
          <p:spPr bwMode="auto">
            <a:xfrm>
              <a:off x="315" y="122"/>
              <a:ext cx="5" cy="2"/>
            </a:xfrm>
            <a:custGeom>
              <a:avLst/>
              <a:gdLst>
                <a:gd name="T0" fmla="*/ 0 w 12"/>
                <a:gd name="T1" fmla="*/ 0 h 5"/>
                <a:gd name="T2" fmla="*/ 0 w 12"/>
                <a:gd name="T3" fmla="*/ 1 h 5"/>
                <a:gd name="T4" fmla="*/ 1 w 12"/>
                <a:gd name="T5" fmla="*/ 1 h 5"/>
                <a:gd name="T6" fmla="*/ 2 w 12"/>
                <a:gd name="T7" fmla="*/ 1 h 5"/>
                <a:gd name="T8" fmla="*/ 2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4"/>
                  </a:lnTo>
                  <a:lnTo>
                    <a:pt x="6" y="5"/>
                  </a:lnTo>
                  <a:lnTo>
                    <a:pt x="9" y="4"/>
                  </a:lnTo>
                  <a:lnTo>
                    <a:pt x="12" y="0"/>
                  </a:lnTo>
                  <a:lnTo>
                    <a:pt x="0" y="0"/>
                  </a:lnTo>
                  <a:close/>
                </a:path>
              </a:pathLst>
            </a:custGeom>
            <a:solidFill>
              <a:srgbClr val="FFFFFF"/>
            </a:solidFill>
            <a:ln w="9525">
              <a:noFill/>
              <a:round/>
              <a:headEnd/>
              <a:tailEnd/>
            </a:ln>
          </p:spPr>
          <p:txBody>
            <a:bodyPr/>
            <a:lstStyle/>
            <a:p>
              <a:endParaRPr lang="en-US" dirty="0"/>
            </a:p>
          </p:txBody>
        </p:sp>
        <p:sp>
          <p:nvSpPr>
            <p:cNvPr id="5156" name="Freeform 41"/>
            <p:cNvSpPr>
              <a:spLocks/>
            </p:cNvSpPr>
            <p:nvPr/>
          </p:nvSpPr>
          <p:spPr bwMode="auto">
            <a:xfrm>
              <a:off x="363" y="139"/>
              <a:ext cx="45" cy="1"/>
            </a:xfrm>
            <a:custGeom>
              <a:avLst/>
              <a:gdLst>
                <a:gd name="T0" fmla="*/ 0 w 90"/>
                <a:gd name="T1" fmla="*/ 1 h 2"/>
                <a:gd name="T2" fmla="*/ 23 w 90"/>
                <a:gd name="T3" fmla="*/ 0 h 2"/>
                <a:gd name="T4" fmla="*/ 0 w 90"/>
                <a:gd name="T5" fmla="*/ 1 h 2"/>
                <a:gd name="T6" fmla="*/ 0 60000 65536"/>
                <a:gd name="T7" fmla="*/ 0 60000 65536"/>
                <a:gd name="T8" fmla="*/ 0 60000 65536"/>
                <a:gd name="T9" fmla="*/ 0 w 90"/>
                <a:gd name="T10" fmla="*/ 0 h 2"/>
                <a:gd name="T11" fmla="*/ 90 w 90"/>
                <a:gd name="T12" fmla="*/ 2 h 2"/>
              </a:gdLst>
              <a:ahLst/>
              <a:cxnLst>
                <a:cxn ang="T6">
                  <a:pos x="T0" y="T1"/>
                </a:cxn>
                <a:cxn ang="T7">
                  <a:pos x="T2" y="T3"/>
                </a:cxn>
                <a:cxn ang="T8">
                  <a:pos x="T4" y="T5"/>
                </a:cxn>
              </a:cxnLst>
              <a:rect l="T9" t="T10" r="T11" b="T12"/>
              <a:pathLst>
                <a:path w="90" h="2">
                  <a:moveTo>
                    <a:pt x="0" y="2"/>
                  </a:moveTo>
                  <a:lnTo>
                    <a:pt x="90" y="0"/>
                  </a:lnTo>
                  <a:lnTo>
                    <a:pt x="0" y="2"/>
                  </a:lnTo>
                  <a:close/>
                </a:path>
              </a:pathLst>
            </a:custGeom>
            <a:solidFill>
              <a:srgbClr val="FFFFFF"/>
            </a:solidFill>
            <a:ln w="9525">
              <a:noFill/>
              <a:round/>
              <a:headEnd/>
              <a:tailEnd/>
            </a:ln>
          </p:spPr>
          <p:txBody>
            <a:bodyPr/>
            <a:lstStyle/>
            <a:p>
              <a:endParaRPr lang="en-US" dirty="0"/>
            </a:p>
          </p:txBody>
        </p:sp>
        <p:sp>
          <p:nvSpPr>
            <p:cNvPr id="5157" name="Freeform 42"/>
            <p:cNvSpPr>
              <a:spLocks/>
            </p:cNvSpPr>
            <p:nvPr/>
          </p:nvSpPr>
          <p:spPr bwMode="auto">
            <a:xfrm>
              <a:off x="361" y="138"/>
              <a:ext cx="2" cy="5"/>
            </a:xfrm>
            <a:custGeom>
              <a:avLst/>
              <a:gdLst>
                <a:gd name="T0" fmla="*/ 1 w 5"/>
                <a:gd name="T1" fmla="*/ 0 h 12"/>
                <a:gd name="T2" fmla="*/ 0 w 5"/>
                <a:gd name="T3" fmla="*/ 0 h 12"/>
                <a:gd name="T4" fmla="*/ 0 w 5"/>
                <a:gd name="T5" fmla="*/ 1 h 12"/>
                <a:gd name="T6" fmla="*/ 0 w 5"/>
                <a:gd name="T7" fmla="*/ 2 h 12"/>
                <a:gd name="T8" fmla="*/ 1 w 5"/>
                <a:gd name="T9" fmla="*/ 2 h 12"/>
                <a:gd name="T10" fmla="*/ 1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9"/>
                  </a:lnTo>
                  <a:lnTo>
                    <a:pt x="5" y="12"/>
                  </a:lnTo>
                  <a:lnTo>
                    <a:pt x="5" y="0"/>
                  </a:lnTo>
                  <a:close/>
                </a:path>
              </a:pathLst>
            </a:custGeom>
            <a:solidFill>
              <a:srgbClr val="FFFFFF"/>
            </a:solidFill>
            <a:ln w="9525">
              <a:noFill/>
              <a:round/>
              <a:headEnd/>
              <a:tailEnd/>
            </a:ln>
          </p:spPr>
          <p:txBody>
            <a:bodyPr/>
            <a:lstStyle/>
            <a:p>
              <a:endParaRPr lang="en-US" dirty="0"/>
            </a:p>
          </p:txBody>
        </p:sp>
        <p:sp>
          <p:nvSpPr>
            <p:cNvPr id="5158" name="Freeform 43"/>
            <p:cNvSpPr>
              <a:spLocks/>
            </p:cNvSpPr>
            <p:nvPr/>
          </p:nvSpPr>
          <p:spPr bwMode="auto">
            <a:xfrm>
              <a:off x="363" y="137"/>
              <a:ext cx="45" cy="6"/>
            </a:xfrm>
            <a:custGeom>
              <a:avLst/>
              <a:gdLst>
                <a:gd name="T0" fmla="*/ 23 w 90"/>
                <a:gd name="T1" fmla="*/ 2 h 12"/>
                <a:gd name="T2" fmla="*/ 23 w 90"/>
                <a:gd name="T3" fmla="*/ 0 h 12"/>
                <a:gd name="T4" fmla="*/ 0 w 90"/>
                <a:gd name="T5" fmla="*/ 1 h 12"/>
                <a:gd name="T6" fmla="*/ 0 w 90"/>
                <a:gd name="T7" fmla="*/ 3 h 12"/>
                <a:gd name="T8" fmla="*/ 23 w 90"/>
                <a:gd name="T9" fmla="*/ 3 h 12"/>
                <a:gd name="T10" fmla="*/ 23 w 90"/>
                <a:gd name="T11" fmla="*/ 2 h 12"/>
                <a:gd name="T12" fmla="*/ 0 60000 65536"/>
                <a:gd name="T13" fmla="*/ 0 60000 65536"/>
                <a:gd name="T14" fmla="*/ 0 60000 65536"/>
                <a:gd name="T15" fmla="*/ 0 60000 65536"/>
                <a:gd name="T16" fmla="*/ 0 60000 65536"/>
                <a:gd name="T17" fmla="*/ 0 60000 65536"/>
                <a:gd name="T18" fmla="*/ 0 w 90"/>
                <a:gd name="T19" fmla="*/ 0 h 12"/>
                <a:gd name="T20" fmla="*/ 90 w 9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0" h="12">
                  <a:moveTo>
                    <a:pt x="90" y="5"/>
                  </a:moveTo>
                  <a:lnTo>
                    <a:pt x="90" y="0"/>
                  </a:lnTo>
                  <a:lnTo>
                    <a:pt x="0" y="2"/>
                  </a:lnTo>
                  <a:lnTo>
                    <a:pt x="0" y="12"/>
                  </a:lnTo>
                  <a:lnTo>
                    <a:pt x="90" y="9"/>
                  </a:lnTo>
                  <a:lnTo>
                    <a:pt x="90" y="5"/>
                  </a:lnTo>
                  <a:close/>
                </a:path>
              </a:pathLst>
            </a:custGeom>
            <a:solidFill>
              <a:srgbClr val="FFFFFF"/>
            </a:solidFill>
            <a:ln w="9525">
              <a:noFill/>
              <a:round/>
              <a:headEnd/>
              <a:tailEnd/>
            </a:ln>
          </p:spPr>
          <p:txBody>
            <a:bodyPr/>
            <a:lstStyle/>
            <a:p>
              <a:endParaRPr lang="en-US" dirty="0"/>
            </a:p>
          </p:txBody>
        </p:sp>
        <p:sp>
          <p:nvSpPr>
            <p:cNvPr id="5159" name="Freeform 44"/>
            <p:cNvSpPr>
              <a:spLocks/>
            </p:cNvSpPr>
            <p:nvPr/>
          </p:nvSpPr>
          <p:spPr bwMode="auto">
            <a:xfrm>
              <a:off x="408" y="136"/>
              <a:ext cx="3" cy="6"/>
            </a:xfrm>
            <a:custGeom>
              <a:avLst/>
              <a:gdLst>
                <a:gd name="T0" fmla="*/ 0 w 6"/>
                <a:gd name="T1" fmla="*/ 3 h 11"/>
                <a:gd name="T2" fmla="*/ 1 w 6"/>
                <a:gd name="T3" fmla="*/ 3 h 11"/>
                <a:gd name="T4" fmla="*/ 2 w 6"/>
                <a:gd name="T5" fmla="*/ 2 h 11"/>
                <a:gd name="T6" fmla="*/ 1 w 6"/>
                <a:gd name="T7" fmla="*/ 1 h 11"/>
                <a:gd name="T8" fmla="*/ 0 w 6"/>
                <a:gd name="T9" fmla="*/ 0 h 11"/>
                <a:gd name="T10" fmla="*/ 0 w 6"/>
                <a:gd name="T11" fmla="*/ 3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11"/>
                  </a:moveTo>
                  <a:lnTo>
                    <a:pt x="3" y="9"/>
                  </a:lnTo>
                  <a:lnTo>
                    <a:pt x="6" y="6"/>
                  </a:lnTo>
                  <a:lnTo>
                    <a:pt x="3" y="2"/>
                  </a:lnTo>
                  <a:lnTo>
                    <a:pt x="0" y="0"/>
                  </a:lnTo>
                  <a:lnTo>
                    <a:pt x="0" y="11"/>
                  </a:lnTo>
                  <a:close/>
                </a:path>
              </a:pathLst>
            </a:custGeom>
            <a:solidFill>
              <a:srgbClr val="FFFFFF"/>
            </a:solidFill>
            <a:ln w="9525">
              <a:noFill/>
              <a:round/>
              <a:headEnd/>
              <a:tailEnd/>
            </a:ln>
          </p:spPr>
          <p:txBody>
            <a:bodyPr/>
            <a:lstStyle/>
            <a:p>
              <a:endParaRPr lang="en-US" dirty="0"/>
            </a:p>
          </p:txBody>
        </p:sp>
        <p:sp>
          <p:nvSpPr>
            <p:cNvPr id="5160" name="Freeform 45"/>
            <p:cNvSpPr>
              <a:spLocks/>
            </p:cNvSpPr>
            <p:nvPr/>
          </p:nvSpPr>
          <p:spPr bwMode="auto">
            <a:xfrm>
              <a:off x="354" y="157"/>
              <a:ext cx="45" cy="1"/>
            </a:xfrm>
            <a:custGeom>
              <a:avLst/>
              <a:gdLst>
                <a:gd name="T0" fmla="*/ 0 w 89"/>
                <a:gd name="T1" fmla="*/ 0 h 1"/>
                <a:gd name="T2" fmla="*/ 23 w 89"/>
                <a:gd name="T3" fmla="*/ 0 h 1"/>
                <a:gd name="T4" fmla="*/ 0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0" y="0"/>
                  </a:moveTo>
                  <a:lnTo>
                    <a:pt x="89" y="0"/>
                  </a:lnTo>
                  <a:lnTo>
                    <a:pt x="0" y="0"/>
                  </a:lnTo>
                  <a:close/>
                </a:path>
              </a:pathLst>
            </a:custGeom>
            <a:solidFill>
              <a:srgbClr val="FFFFFF"/>
            </a:solidFill>
            <a:ln w="9525">
              <a:noFill/>
              <a:round/>
              <a:headEnd/>
              <a:tailEnd/>
            </a:ln>
          </p:spPr>
          <p:txBody>
            <a:bodyPr/>
            <a:lstStyle/>
            <a:p>
              <a:endParaRPr lang="en-US" dirty="0"/>
            </a:p>
          </p:txBody>
        </p:sp>
        <p:sp>
          <p:nvSpPr>
            <p:cNvPr id="5161" name="Freeform 46"/>
            <p:cNvSpPr>
              <a:spLocks/>
            </p:cNvSpPr>
            <p:nvPr/>
          </p:nvSpPr>
          <p:spPr bwMode="auto">
            <a:xfrm>
              <a:off x="351" y="154"/>
              <a:ext cx="3" cy="6"/>
            </a:xfrm>
            <a:custGeom>
              <a:avLst/>
              <a:gdLst>
                <a:gd name="T0" fmla="*/ 2 w 5"/>
                <a:gd name="T1" fmla="*/ 0 h 12"/>
                <a:gd name="T2" fmla="*/ 1 w 5"/>
                <a:gd name="T3" fmla="*/ 1 h 12"/>
                <a:gd name="T4" fmla="*/ 0 w 5"/>
                <a:gd name="T5" fmla="*/ 2 h 12"/>
                <a:gd name="T6" fmla="*/ 1 w 5"/>
                <a:gd name="T7" fmla="*/ 3 h 12"/>
                <a:gd name="T8" fmla="*/ 2 w 5"/>
                <a:gd name="T9" fmla="*/ 3 h 12"/>
                <a:gd name="T10" fmla="*/ 2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10"/>
                  </a:lnTo>
                  <a:lnTo>
                    <a:pt x="5" y="12"/>
                  </a:lnTo>
                  <a:lnTo>
                    <a:pt x="5" y="0"/>
                  </a:lnTo>
                  <a:close/>
                </a:path>
              </a:pathLst>
            </a:custGeom>
            <a:solidFill>
              <a:srgbClr val="FFFFFF"/>
            </a:solidFill>
            <a:ln w="9525">
              <a:noFill/>
              <a:round/>
              <a:headEnd/>
              <a:tailEnd/>
            </a:ln>
          </p:spPr>
          <p:txBody>
            <a:bodyPr/>
            <a:lstStyle/>
            <a:p>
              <a:endParaRPr lang="en-US" dirty="0"/>
            </a:p>
          </p:txBody>
        </p:sp>
        <p:sp>
          <p:nvSpPr>
            <p:cNvPr id="5162" name="Freeform 47"/>
            <p:cNvSpPr>
              <a:spLocks/>
            </p:cNvSpPr>
            <p:nvPr/>
          </p:nvSpPr>
          <p:spPr bwMode="auto">
            <a:xfrm>
              <a:off x="354" y="154"/>
              <a:ext cx="45" cy="6"/>
            </a:xfrm>
            <a:custGeom>
              <a:avLst/>
              <a:gdLst>
                <a:gd name="T0" fmla="*/ 23 w 89"/>
                <a:gd name="T1" fmla="*/ 2 h 12"/>
                <a:gd name="T2" fmla="*/ 23 w 89"/>
                <a:gd name="T3" fmla="*/ 0 h 12"/>
                <a:gd name="T4" fmla="*/ 0 w 89"/>
                <a:gd name="T5" fmla="*/ 0 h 12"/>
                <a:gd name="T6" fmla="*/ 0 w 89"/>
                <a:gd name="T7" fmla="*/ 3 h 12"/>
                <a:gd name="T8" fmla="*/ 23 w 89"/>
                <a:gd name="T9" fmla="*/ 3 h 12"/>
                <a:gd name="T10" fmla="*/ 23 w 89"/>
                <a:gd name="T11" fmla="*/ 2 h 12"/>
                <a:gd name="T12" fmla="*/ 0 60000 65536"/>
                <a:gd name="T13" fmla="*/ 0 60000 65536"/>
                <a:gd name="T14" fmla="*/ 0 60000 65536"/>
                <a:gd name="T15" fmla="*/ 0 60000 65536"/>
                <a:gd name="T16" fmla="*/ 0 60000 65536"/>
                <a:gd name="T17" fmla="*/ 0 60000 65536"/>
                <a:gd name="T18" fmla="*/ 0 w 89"/>
                <a:gd name="T19" fmla="*/ 0 h 12"/>
                <a:gd name="T20" fmla="*/ 89 w 8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9" h="12">
                  <a:moveTo>
                    <a:pt x="89" y="6"/>
                  </a:moveTo>
                  <a:lnTo>
                    <a:pt x="89" y="0"/>
                  </a:lnTo>
                  <a:lnTo>
                    <a:pt x="0" y="0"/>
                  </a:lnTo>
                  <a:lnTo>
                    <a:pt x="0" y="12"/>
                  </a:lnTo>
                  <a:lnTo>
                    <a:pt x="89" y="12"/>
                  </a:lnTo>
                  <a:lnTo>
                    <a:pt x="89" y="6"/>
                  </a:lnTo>
                  <a:close/>
                </a:path>
              </a:pathLst>
            </a:custGeom>
            <a:solidFill>
              <a:srgbClr val="FFFFFF"/>
            </a:solidFill>
            <a:ln w="9525">
              <a:noFill/>
              <a:round/>
              <a:headEnd/>
              <a:tailEnd/>
            </a:ln>
          </p:spPr>
          <p:txBody>
            <a:bodyPr/>
            <a:lstStyle/>
            <a:p>
              <a:endParaRPr lang="en-US" dirty="0"/>
            </a:p>
          </p:txBody>
        </p:sp>
        <p:sp>
          <p:nvSpPr>
            <p:cNvPr id="5163" name="Freeform 48"/>
            <p:cNvSpPr>
              <a:spLocks/>
            </p:cNvSpPr>
            <p:nvPr/>
          </p:nvSpPr>
          <p:spPr bwMode="auto">
            <a:xfrm>
              <a:off x="399" y="154"/>
              <a:ext cx="3" cy="6"/>
            </a:xfrm>
            <a:custGeom>
              <a:avLst/>
              <a:gdLst>
                <a:gd name="T0" fmla="*/ 0 w 6"/>
                <a:gd name="T1" fmla="*/ 3 h 12"/>
                <a:gd name="T2" fmla="*/ 1 w 6"/>
                <a:gd name="T3" fmla="*/ 3 h 12"/>
                <a:gd name="T4" fmla="*/ 2 w 6"/>
                <a:gd name="T5" fmla="*/ 2 h 12"/>
                <a:gd name="T6" fmla="*/ 1 w 6"/>
                <a:gd name="T7" fmla="*/ 1 h 12"/>
                <a:gd name="T8" fmla="*/ 0 w 6"/>
                <a:gd name="T9" fmla="*/ 0 h 12"/>
                <a:gd name="T10" fmla="*/ 0 w 6"/>
                <a:gd name="T11" fmla="*/ 3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0" y="12"/>
                  </a:moveTo>
                  <a:lnTo>
                    <a:pt x="4" y="10"/>
                  </a:lnTo>
                  <a:lnTo>
                    <a:pt x="6" y="6"/>
                  </a:lnTo>
                  <a:lnTo>
                    <a:pt x="4" y="3"/>
                  </a:lnTo>
                  <a:lnTo>
                    <a:pt x="0" y="0"/>
                  </a:lnTo>
                  <a:lnTo>
                    <a:pt x="0" y="12"/>
                  </a:lnTo>
                  <a:close/>
                </a:path>
              </a:pathLst>
            </a:custGeom>
            <a:solidFill>
              <a:srgbClr val="FFFFFF"/>
            </a:solidFill>
            <a:ln w="9525">
              <a:noFill/>
              <a:round/>
              <a:headEnd/>
              <a:tailEnd/>
            </a:ln>
          </p:spPr>
          <p:txBody>
            <a:bodyPr/>
            <a:lstStyle/>
            <a:p>
              <a:endParaRPr lang="en-US" dirty="0"/>
            </a:p>
          </p:txBody>
        </p:sp>
        <p:sp>
          <p:nvSpPr>
            <p:cNvPr id="5164" name="Freeform 49"/>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3 w 125"/>
                <a:gd name="T7" fmla="*/ 37 h 147"/>
                <a:gd name="T8" fmla="*/ 1 w 125"/>
                <a:gd name="T9" fmla="*/ 36 h 147"/>
                <a:gd name="T10" fmla="*/ 0 w 125"/>
                <a:gd name="T11" fmla="*/ 35 h 147"/>
                <a:gd name="T12" fmla="*/ 0 w 125"/>
                <a:gd name="T13" fmla="*/ 33 h 147"/>
                <a:gd name="T14" fmla="*/ 1 w 125"/>
                <a:gd name="T15" fmla="*/ 31 h 147"/>
                <a:gd name="T16" fmla="*/ 4 w 125"/>
                <a:gd name="T17" fmla="*/ 27 h 147"/>
                <a:gd name="T18" fmla="*/ 8 w 125"/>
                <a:gd name="T19" fmla="*/ 21 h 147"/>
                <a:gd name="T20" fmla="*/ 12 w 125"/>
                <a:gd name="T21" fmla="*/ 16 h 147"/>
                <a:gd name="T22" fmla="*/ 16 w 125"/>
                <a:gd name="T23" fmla="*/ 10 h 147"/>
                <a:gd name="T24" fmla="*/ 20 w 125"/>
                <a:gd name="T25" fmla="*/ 5 h 147"/>
                <a:gd name="T26" fmla="*/ 23 w 125"/>
                <a:gd name="T27" fmla="*/ 1 h 147"/>
                <a:gd name="T28" fmla="*/ 24 w 125"/>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47"/>
                <a:gd name="T47" fmla="*/ 125 w 125"/>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close/>
                </a:path>
              </a:pathLst>
            </a:custGeom>
            <a:solidFill>
              <a:srgbClr val="9EB5CC"/>
            </a:solidFill>
            <a:ln w="9525">
              <a:noFill/>
              <a:round/>
              <a:headEnd/>
              <a:tailEnd/>
            </a:ln>
          </p:spPr>
          <p:txBody>
            <a:bodyPr/>
            <a:lstStyle/>
            <a:p>
              <a:endParaRPr lang="en-US" dirty="0"/>
            </a:p>
          </p:txBody>
        </p:sp>
        <p:sp>
          <p:nvSpPr>
            <p:cNvPr id="5165" name="Freeform 50"/>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5 w 125"/>
                <a:gd name="T7" fmla="*/ 37 h 147"/>
                <a:gd name="T8" fmla="*/ 3 w 125"/>
                <a:gd name="T9" fmla="*/ 37 h 147"/>
                <a:gd name="T10" fmla="*/ 1 w 125"/>
                <a:gd name="T11" fmla="*/ 36 h 147"/>
                <a:gd name="T12" fmla="*/ 0 w 125"/>
                <a:gd name="T13" fmla="*/ 35 h 147"/>
                <a:gd name="T14" fmla="*/ 0 w 125"/>
                <a:gd name="T15" fmla="*/ 33 h 147"/>
                <a:gd name="T16" fmla="*/ 0 w 125"/>
                <a:gd name="T17" fmla="*/ 33 h 147"/>
                <a:gd name="T18" fmla="*/ 1 w 125"/>
                <a:gd name="T19" fmla="*/ 31 h 147"/>
                <a:gd name="T20" fmla="*/ 4 w 125"/>
                <a:gd name="T21" fmla="*/ 27 h 147"/>
                <a:gd name="T22" fmla="*/ 8 w 125"/>
                <a:gd name="T23" fmla="*/ 21 h 147"/>
                <a:gd name="T24" fmla="*/ 12 w 125"/>
                <a:gd name="T25" fmla="*/ 16 h 147"/>
                <a:gd name="T26" fmla="*/ 16 w 125"/>
                <a:gd name="T27" fmla="*/ 10 h 147"/>
                <a:gd name="T28" fmla="*/ 20 w 125"/>
                <a:gd name="T29" fmla="*/ 5 h 147"/>
                <a:gd name="T30" fmla="*/ 23 w 125"/>
                <a:gd name="T31" fmla="*/ 1 h 147"/>
                <a:gd name="T32" fmla="*/ 24 w 125"/>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47"/>
                <a:gd name="T53" fmla="*/ 125 w 125"/>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path>
              </a:pathLst>
            </a:custGeom>
            <a:noFill/>
            <a:ln w="0">
              <a:solidFill>
                <a:srgbClr val="000000"/>
              </a:solidFill>
              <a:prstDash val="solid"/>
              <a:round/>
              <a:headEnd/>
              <a:tailEnd/>
            </a:ln>
          </p:spPr>
          <p:txBody>
            <a:bodyPr/>
            <a:lstStyle/>
            <a:p>
              <a:endParaRPr lang="en-US" dirty="0"/>
            </a:p>
          </p:txBody>
        </p:sp>
        <p:sp>
          <p:nvSpPr>
            <p:cNvPr id="5166" name="Freeform 51"/>
            <p:cNvSpPr>
              <a:spLocks/>
            </p:cNvSpPr>
            <p:nvPr/>
          </p:nvSpPr>
          <p:spPr bwMode="auto">
            <a:xfrm>
              <a:off x="175" y="256"/>
              <a:ext cx="83" cy="75"/>
            </a:xfrm>
            <a:custGeom>
              <a:avLst/>
              <a:gdLst>
                <a:gd name="T0" fmla="*/ 11 w 166"/>
                <a:gd name="T1" fmla="*/ 0 h 148"/>
                <a:gd name="T2" fmla="*/ 9 w 166"/>
                <a:gd name="T3" fmla="*/ 3 h 148"/>
                <a:gd name="T4" fmla="*/ 6 w 166"/>
                <a:gd name="T5" fmla="*/ 7 h 148"/>
                <a:gd name="T6" fmla="*/ 3 w 166"/>
                <a:gd name="T7" fmla="*/ 12 h 148"/>
                <a:gd name="T8" fmla="*/ 1 w 166"/>
                <a:gd name="T9" fmla="*/ 16 h 148"/>
                <a:gd name="T10" fmla="*/ 1 w 166"/>
                <a:gd name="T11" fmla="*/ 22 h 148"/>
                <a:gd name="T12" fmla="*/ 0 w 166"/>
                <a:gd name="T13" fmla="*/ 26 h 148"/>
                <a:gd name="T14" fmla="*/ 1 w 166"/>
                <a:gd name="T15" fmla="*/ 31 h 148"/>
                <a:gd name="T16" fmla="*/ 5 w 166"/>
                <a:gd name="T17" fmla="*/ 34 h 148"/>
                <a:gd name="T18" fmla="*/ 10 w 166"/>
                <a:gd name="T19" fmla="*/ 38 h 148"/>
                <a:gd name="T20" fmla="*/ 17 w 166"/>
                <a:gd name="T21" fmla="*/ 38 h 148"/>
                <a:gd name="T22" fmla="*/ 22 w 166"/>
                <a:gd name="T23" fmla="*/ 36 h 148"/>
                <a:gd name="T24" fmla="*/ 28 w 166"/>
                <a:gd name="T25" fmla="*/ 34 h 148"/>
                <a:gd name="T26" fmla="*/ 34 w 166"/>
                <a:gd name="T27" fmla="*/ 31 h 148"/>
                <a:gd name="T28" fmla="*/ 38 w 166"/>
                <a:gd name="T29" fmla="*/ 27 h 148"/>
                <a:gd name="T30" fmla="*/ 41 w 166"/>
                <a:gd name="T31" fmla="*/ 24 h 148"/>
                <a:gd name="T32" fmla="*/ 42 w 166"/>
                <a:gd name="T33" fmla="*/ 23 h 148"/>
                <a:gd name="T34" fmla="*/ 39 w 166"/>
                <a:gd name="T35" fmla="*/ 23 h 148"/>
                <a:gd name="T36" fmla="*/ 34 w 166"/>
                <a:gd name="T37" fmla="*/ 23 h 148"/>
                <a:gd name="T38" fmla="*/ 29 w 166"/>
                <a:gd name="T39" fmla="*/ 22 h 148"/>
                <a:gd name="T40" fmla="*/ 24 w 166"/>
                <a:gd name="T41" fmla="*/ 20 h 148"/>
                <a:gd name="T42" fmla="*/ 20 w 166"/>
                <a:gd name="T43" fmla="*/ 18 h 148"/>
                <a:gd name="T44" fmla="*/ 15 w 166"/>
                <a:gd name="T45" fmla="*/ 14 h 148"/>
                <a:gd name="T46" fmla="*/ 12 w 166"/>
                <a:gd name="T47" fmla="*/ 8 h 148"/>
                <a:gd name="T48" fmla="*/ 11 w 16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48"/>
                <a:gd name="T77" fmla="*/ 166 w 16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48">
                  <a:moveTo>
                    <a:pt x="44" y="0"/>
                  </a:moveTo>
                  <a:lnTo>
                    <a:pt x="35" y="11"/>
                  </a:lnTo>
                  <a:lnTo>
                    <a:pt x="24" y="27"/>
                  </a:lnTo>
                  <a:lnTo>
                    <a:pt x="15" y="45"/>
                  </a:lnTo>
                  <a:lnTo>
                    <a:pt x="7" y="64"/>
                  </a:lnTo>
                  <a:lnTo>
                    <a:pt x="1" y="84"/>
                  </a:lnTo>
                  <a:lnTo>
                    <a:pt x="0" y="103"/>
                  </a:lnTo>
                  <a:lnTo>
                    <a:pt x="6" y="121"/>
                  </a:lnTo>
                  <a:lnTo>
                    <a:pt x="17" y="135"/>
                  </a:lnTo>
                  <a:lnTo>
                    <a:pt x="42" y="147"/>
                  </a:lnTo>
                  <a:lnTo>
                    <a:pt x="67" y="148"/>
                  </a:lnTo>
                  <a:lnTo>
                    <a:pt x="91" y="143"/>
                  </a:lnTo>
                  <a:lnTo>
                    <a:pt x="114" y="132"/>
                  </a:lnTo>
                  <a:lnTo>
                    <a:pt x="134" y="120"/>
                  </a:lnTo>
                  <a:lnTo>
                    <a:pt x="150" y="106"/>
                  </a:lnTo>
                  <a:lnTo>
                    <a:pt x="161" y="95"/>
                  </a:lnTo>
                  <a:lnTo>
                    <a:pt x="166" y="90"/>
                  </a:lnTo>
                  <a:lnTo>
                    <a:pt x="153" y="90"/>
                  </a:lnTo>
                  <a:lnTo>
                    <a:pt x="136" y="88"/>
                  </a:lnTo>
                  <a:lnTo>
                    <a:pt x="118" y="86"/>
                  </a:lnTo>
                  <a:lnTo>
                    <a:pt x="98" y="79"/>
                  </a:lnTo>
                  <a:lnTo>
                    <a:pt x="80" y="69"/>
                  </a:lnTo>
                  <a:lnTo>
                    <a:pt x="63" y="54"/>
                  </a:lnTo>
                  <a:lnTo>
                    <a:pt x="51" y="31"/>
                  </a:lnTo>
                  <a:lnTo>
                    <a:pt x="44" y="0"/>
                  </a:lnTo>
                  <a:close/>
                </a:path>
              </a:pathLst>
            </a:custGeom>
            <a:solidFill>
              <a:srgbClr val="9EB5CC"/>
            </a:solidFill>
            <a:ln w="9525">
              <a:noFill/>
              <a:round/>
              <a:headEnd/>
              <a:tailEnd/>
            </a:ln>
          </p:spPr>
          <p:txBody>
            <a:bodyPr/>
            <a:lstStyle/>
            <a:p>
              <a:endParaRPr lang="en-US" dirty="0"/>
            </a:p>
          </p:txBody>
        </p:sp>
        <p:sp>
          <p:nvSpPr>
            <p:cNvPr id="5167" name="Freeform 52"/>
            <p:cNvSpPr>
              <a:spLocks/>
            </p:cNvSpPr>
            <p:nvPr/>
          </p:nvSpPr>
          <p:spPr bwMode="auto">
            <a:xfrm>
              <a:off x="172" y="255"/>
              <a:ext cx="26" cy="71"/>
            </a:xfrm>
            <a:custGeom>
              <a:avLst/>
              <a:gdLst>
                <a:gd name="T0" fmla="*/ 7 w 52"/>
                <a:gd name="T1" fmla="*/ 34 h 142"/>
                <a:gd name="T2" fmla="*/ 7 w 52"/>
                <a:gd name="T3" fmla="*/ 34 h 142"/>
                <a:gd name="T4" fmla="*/ 3 w 52"/>
                <a:gd name="T5" fmla="*/ 30 h 142"/>
                <a:gd name="T6" fmla="*/ 3 w 52"/>
                <a:gd name="T7" fmla="*/ 26 h 142"/>
                <a:gd name="T8" fmla="*/ 3 w 52"/>
                <a:gd name="T9" fmla="*/ 22 h 142"/>
                <a:gd name="T10" fmla="*/ 5 w 52"/>
                <a:gd name="T11" fmla="*/ 18 h 142"/>
                <a:gd name="T12" fmla="*/ 7 w 52"/>
                <a:gd name="T13" fmla="*/ 12 h 142"/>
                <a:gd name="T14" fmla="*/ 9 w 52"/>
                <a:gd name="T15" fmla="*/ 9 h 142"/>
                <a:gd name="T16" fmla="*/ 11 w 52"/>
                <a:gd name="T17" fmla="*/ 4 h 142"/>
                <a:gd name="T18" fmla="*/ 13 w 52"/>
                <a:gd name="T19" fmla="*/ 1 h 142"/>
                <a:gd name="T20" fmla="*/ 12 w 52"/>
                <a:gd name="T21" fmla="*/ 0 h 142"/>
                <a:gd name="T22" fmla="*/ 9 w 52"/>
                <a:gd name="T23" fmla="*/ 3 h 142"/>
                <a:gd name="T24" fmla="*/ 7 w 52"/>
                <a:gd name="T25" fmla="*/ 7 h 142"/>
                <a:gd name="T26" fmla="*/ 3 w 52"/>
                <a:gd name="T27" fmla="*/ 11 h 142"/>
                <a:gd name="T28" fmla="*/ 2 w 52"/>
                <a:gd name="T29" fmla="*/ 17 h 142"/>
                <a:gd name="T30" fmla="*/ 1 w 52"/>
                <a:gd name="T31" fmla="*/ 22 h 142"/>
                <a:gd name="T32" fmla="*/ 0 w 52"/>
                <a:gd name="T33" fmla="*/ 26 h 142"/>
                <a:gd name="T34" fmla="*/ 2 w 52"/>
                <a:gd name="T35" fmla="*/ 31 h 142"/>
                <a:gd name="T36" fmla="*/ 5 w 52"/>
                <a:gd name="T37" fmla="*/ 36 h 142"/>
                <a:gd name="T38" fmla="*/ 5 w 52"/>
                <a:gd name="T39" fmla="*/ 36 h 142"/>
                <a:gd name="T40" fmla="*/ 7 w 52"/>
                <a:gd name="T41" fmla="*/ 34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42"/>
                <a:gd name="T65" fmla="*/ 52 w 52"/>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42">
                  <a:moveTo>
                    <a:pt x="26" y="135"/>
                  </a:moveTo>
                  <a:lnTo>
                    <a:pt x="26" y="135"/>
                  </a:lnTo>
                  <a:lnTo>
                    <a:pt x="15" y="122"/>
                  </a:lnTo>
                  <a:lnTo>
                    <a:pt x="10" y="107"/>
                  </a:lnTo>
                  <a:lnTo>
                    <a:pt x="11" y="88"/>
                  </a:lnTo>
                  <a:lnTo>
                    <a:pt x="17" y="69"/>
                  </a:lnTo>
                  <a:lnTo>
                    <a:pt x="25" y="51"/>
                  </a:lnTo>
                  <a:lnTo>
                    <a:pt x="34" y="34"/>
                  </a:lnTo>
                  <a:lnTo>
                    <a:pt x="44" y="18"/>
                  </a:lnTo>
                  <a:lnTo>
                    <a:pt x="52" y="7"/>
                  </a:lnTo>
                  <a:lnTo>
                    <a:pt x="45" y="0"/>
                  </a:lnTo>
                  <a:lnTo>
                    <a:pt x="35" y="13"/>
                  </a:lnTo>
                  <a:lnTo>
                    <a:pt x="25" y="29"/>
                  </a:lnTo>
                  <a:lnTo>
                    <a:pt x="15" y="46"/>
                  </a:lnTo>
                  <a:lnTo>
                    <a:pt x="7" y="67"/>
                  </a:lnTo>
                  <a:lnTo>
                    <a:pt x="2" y="88"/>
                  </a:lnTo>
                  <a:lnTo>
                    <a:pt x="0" y="107"/>
                  </a:lnTo>
                  <a:lnTo>
                    <a:pt x="6" y="127"/>
                  </a:lnTo>
                  <a:lnTo>
                    <a:pt x="19" y="142"/>
                  </a:lnTo>
                  <a:lnTo>
                    <a:pt x="26" y="135"/>
                  </a:lnTo>
                  <a:close/>
                </a:path>
              </a:pathLst>
            </a:custGeom>
            <a:solidFill>
              <a:srgbClr val="000000"/>
            </a:solidFill>
            <a:ln w="9525">
              <a:noFill/>
              <a:round/>
              <a:headEnd/>
              <a:tailEnd/>
            </a:ln>
          </p:spPr>
          <p:txBody>
            <a:bodyPr/>
            <a:lstStyle/>
            <a:p>
              <a:endParaRPr lang="en-US" dirty="0"/>
            </a:p>
          </p:txBody>
        </p:sp>
        <p:sp>
          <p:nvSpPr>
            <p:cNvPr id="5168" name="Freeform 53"/>
            <p:cNvSpPr>
              <a:spLocks/>
            </p:cNvSpPr>
            <p:nvPr/>
          </p:nvSpPr>
          <p:spPr bwMode="auto">
            <a:xfrm>
              <a:off x="181" y="299"/>
              <a:ext cx="79" cy="34"/>
            </a:xfrm>
            <a:custGeom>
              <a:avLst/>
              <a:gdLst>
                <a:gd name="T0" fmla="*/ 38 w 157"/>
                <a:gd name="T1" fmla="*/ 2 h 68"/>
                <a:gd name="T2" fmla="*/ 37 w 157"/>
                <a:gd name="T3" fmla="*/ 1 h 68"/>
                <a:gd name="T4" fmla="*/ 36 w 157"/>
                <a:gd name="T5" fmla="*/ 1 h 68"/>
                <a:gd name="T6" fmla="*/ 33 w 157"/>
                <a:gd name="T7" fmla="*/ 4 h 68"/>
                <a:gd name="T8" fmla="*/ 30 w 157"/>
                <a:gd name="T9" fmla="*/ 7 h 68"/>
                <a:gd name="T10" fmla="*/ 25 w 157"/>
                <a:gd name="T11" fmla="*/ 10 h 68"/>
                <a:gd name="T12" fmla="*/ 19 w 157"/>
                <a:gd name="T13" fmla="*/ 13 h 68"/>
                <a:gd name="T14" fmla="*/ 14 w 157"/>
                <a:gd name="T15" fmla="*/ 14 h 68"/>
                <a:gd name="T16" fmla="*/ 8 w 157"/>
                <a:gd name="T17" fmla="*/ 14 h 68"/>
                <a:gd name="T18" fmla="*/ 2 w 157"/>
                <a:gd name="T19" fmla="*/ 11 h 68"/>
                <a:gd name="T20" fmla="*/ 0 w 157"/>
                <a:gd name="T21" fmla="*/ 13 h 68"/>
                <a:gd name="T22" fmla="*/ 7 w 157"/>
                <a:gd name="T23" fmla="*/ 17 h 68"/>
                <a:gd name="T24" fmla="*/ 14 w 157"/>
                <a:gd name="T25" fmla="*/ 17 h 68"/>
                <a:gd name="T26" fmla="*/ 20 w 157"/>
                <a:gd name="T27" fmla="*/ 15 h 68"/>
                <a:gd name="T28" fmla="*/ 26 w 157"/>
                <a:gd name="T29" fmla="*/ 13 h 68"/>
                <a:gd name="T30" fmla="*/ 31 w 157"/>
                <a:gd name="T31" fmla="*/ 9 h 68"/>
                <a:gd name="T32" fmla="*/ 35 w 157"/>
                <a:gd name="T33" fmla="*/ 6 h 68"/>
                <a:gd name="T34" fmla="*/ 38 w 157"/>
                <a:gd name="T35" fmla="*/ 3 h 68"/>
                <a:gd name="T36" fmla="*/ 40 w 157"/>
                <a:gd name="T37" fmla="*/ 1 h 68"/>
                <a:gd name="T38" fmla="*/ 38 w 157"/>
                <a:gd name="T39" fmla="*/ 0 h 68"/>
                <a:gd name="T40" fmla="*/ 40 w 157"/>
                <a:gd name="T41" fmla="*/ 1 h 68"/>
                <a:gd name="T42" fmla="*/ 40 w 157"/>
                <a:gd name="T43" fmla="*/ 1 h 68"/>
                <a:gd name="T44" fmla="*/ 39 w 157"/>
                <a:gd name="T45" fmla="*/ 0 h 68"/>
                <a:gd name="T46" fmla="*/ 38 w 157"/>
                <a:gd name="T47" fmla="*/ 0 h 68"/>
                <a:gd name="T48" fmla="*/ 37 w 157"/>
                <a:gd name="T49" fmla="*/ 1 h 68"/>
                <a:gd name="T50" fmla="*/ 38 w 157"/>
                <a:gd name="T51" fmla="*/ 2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
                <a:gd name="T79" fmla="*/ 0 h 68"/>
                <a:gd name="T80" fmla="*/ 157 w 157"/>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 h="68">
                  <a:moveTo>
                    <a:pt x="152" y="9"/>
                  </a:moveTo>
                  <a:lnTo>
                    <a:pt x="147" y="2"/>
                  </a:lnTo>
                  <a:lnTo>
                    <a:pt x="144" y="7"/>
                  </a:lnTo>
                  <a:lnTo>
                    <a:pt x="132" y="17"/>
                  </a:lnTo>
                  <a:lnTo>
                    <a:pt x="117" y="30"/>
                  </a:lnTo>
                  <a:lnTo>
                    <a:pt x="98" y="43"/>
                  </a:lnTo>
                  <a:lnTo>
                    <a:pt x="76" y="53"/>
                  </a:lnTo>
                  <a:lnTo>
                    <a:pt x="53" y="59"/>
                  </a:lnTo>
                  <a:lnTo>
                    <a:pt x="29" y="58"/>
                  </a:lnTo>
                  <a:lnTo>
                    <a:pt x="7" y="46"/>
                  </a:lnTo>
                  <a:lnTo>
                    <a:pt x="0" y="53"/>
                  </a:lnTo>
                  <a:lnTo>
                    <a:pt x="26" y="67"/>
                  </a:lnTo>
                  <a:lnTo>
                    <a:pt x="53" y="68"/>
                  </a:lnTo>
                  <a:lnTo>
                    <a:pt x="78" y="62"/>
                  </a:lnTo>
                  <a:lnTo>
                    <a:pt x="102" y="52"/>
                  </a:lnTo>
                  <a:lnTo>
                    <a:pt x="122" y="39"/>
                  </a:lnTo>
                  <a:lnTo>
                    <a:pt x="139" y="24"/>
                  </a:lnTo>
                  <a:lnTo>
                    <a:pt x="151" y="14"/>
                  </a:lnTo>
                  <a:lnTo>
                    <a:pt x="157" y="7"/>
                  </a:lnTo>
                  <a:lnTo>
                    <a:pt x="152" y="0"/>
                  </a:lnTo>
                  <a:lnTo>
                    <a:pt x="157" y="7"/>
                  </a:lnTo>
                  <a:lnTo>
                    <a:pt x="157" y="3"/>
                  </a:lnTo>
                  <a:lnTo>
                    <a:pt x="154" y="0"/>
                  </a:lnTo>
                  <a:lnTo>
                    <a:pt x="150" y="0"/>
                  </a:lnTo>
                  <a:lnTo>
                    <a:pt x="147" y="2"/>
                  </a:lnTo>
                  <a:lnTo>
                    <a:pt x="152" y="9"/>
                  </a:lnTo>
                  <a:close/>
                </a:path>
              </a:pathLst>
            </a:custGeom>
            <a:solidFill>
              <a:srgbClr val="000000"/>
            </a:solidFill>
            <a:ln w="9525">
              <a:noFill/>
              <a:round/>
              <a:headEnd/>
              <a:tailEnd/>
            </a:ln>
          </p:spPr>
          <p:txBody>
            <a:bodyPr/>
            <a:lstStyle/>
            <a:p>
              <a:endParaRPr lang="en-US" dirty="0"/>
            </a:p>
          </p:txBody>
        </p:sp>
        <p:sp>
          <p:nvSpPr>
            <p:cNvPr id="5169" name="Freeform 54"/>
            <p:cNvSpPr>
              <a:spLocks/>
            </p:cNvSpPr>
            <p:nvPr/>
          </p:nvSpPr>
          <p:spPr bwMode="auto">
            <a:xfrm>
              <a:off x="194" y="254"/>
              <a:ext cx="64" cy="50"/>
            </a:xfrm>
            <a:custGeom>
              <a:avLst/>
              <a:gdLst>
                <a:gd name="T0" fmla="*/ 2 w 127"/>
                <a:gd name="T1" fmla="*/ 2 h 100"/>
                <a:gd name="T2" fmla="*/ 0 w 127"/>
                <a:gd name="T3" fmla="*/ 2 h 100"/>
                <a:gd name="T4" fmla="*/ 2 w 127"/>
                <a:gd name="T5" fmla="*/ 10 h 100"/>
                <a:gd name="T6" fmla="*/ 6 w 127"/>
                <a:gd name="T7" fmla="*/ 15 h 100"/>
                <a:gd name="T8" fmla="*/ 10 w 127"/>
                <a:gd name="T9" fmla="*/ 20 h 100"/>
                <a:gd name="T10" fmla="*/ 15 w 127"/>
                <a:gd name="T11" fmla="*/ 23 h 100"/>
                <a:gd name="T12" fmla="*/ 20 w 127"/>
                <a:gd name="T13" fmla="*/ 24 h 100"/>
                <a:gd name="T14" fmla="*/ 25 w 127"/>
                <a:gd name="T15" fmla="*/ 25 h 100"/>
                <a:gd name="T16" fmla="*/ 29 w 127"/>
                <a:gd name="T17" fmla="*/ 25 h 100"/>
                <a:gd name="T18" fmla="*/ 32 w 127"/>
                <a:gd name="T19" fmla="*/ 25 h 100"/>
                <a:gd name="T20" fmla="*/ 32 w 127"/>
                <a:gd name="T21" fmla="*/ 23 h 100"/>
                <a:gd name="T22" fmla="*/ 29 w 127"/>
                <a:gd name="T23" fmla="*/ 23 h 100"/>
                <a:gd name="T24" fmla="*/ 25 w 127"/>
                <a:gd name="T25" fmla="*/ 23 h 100"/>
                <a:gd name="T26" fmla="*/ 20 w 127"/>
                <a:gd name="T27" fmla="*/ 22 h 100"/>
                <a:gd name="T28" fmla="*/ 16 w 127"/>
                <a:gd name="T29" fmla="*/ 20 h 100"/>
                <a:gd name="T30" fmla="*/ 11 w 127"/>
                <a:gd name="T31" fmla="*/ 18 h 100"/>
                <a:gd name="T32" fmla="*/ 7 w 127"/>
                <a:gd name="T33" fmla="*/ 13 h 100"/>
                <a:gd name="T34" fmla="*/ 4 w 127"/>
                <a:gd name="T35" fmla="*/ 9 h 100"/>
                <a:gd name="T36" fmla="*/ 3 w 127"/>
                <a:gd name="T37" fmla="*/ 2 h 100"/>
                <a:gd name="T38" fmla="*/ 1 w 127"/>
                <a:gd name="T39" fmla="*/ 1 h 100"/>
                <a:gd name="T40" fmla="*/ 3 w 127"/>
                <a:gd name="T41" fmla="*/ 2 h 100"/>
                <a:gd name="T42" fmla="*/ 2 w 127"/>
                <a:gd name="T43" fmla="*/ 1 h 100"/>
                <a:gd name="T44" fmla="*/ 2 w 127"/>
                <a:gd name="T45" fmla="*/ 0 h 100"/>
                <a:gd name="T46" fmla="*/ 1 w 127"/>
                <a:gd name="T47" fmla="*/ 1 h 100"/>
                <a:gd name="T48" fmla="*/ 0 w 127"/>
                <a:gd name="T49" fmla="*/ 2 h 100"/>
                <a:gd name="T50" fmla="*/ 2 w 127"/>
                <a:gd name="T51" fmla="*/ 2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7"/>
                <a:gd name="T79" fmla="*/ 0 h 100"/>
                <a:gd name="T80" fmla="*/ 127 w 127"/>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7" h="100">
                  <a:moveTo>
                    <a:pt x="8" y="8"/>
                  </a:moveTo>
                  <a:lnTo>
                    <a:pt x="0" y="5"/>
                  </a:lnTo>
                  <a:lnTo>
                    <a:pt x="7" y="37"/>
                  </a:lnTo>
                  <a:lnTo>
                    <a:pt x="21" y="62"/>
                  </a:lnTo>
                  <a:lnTo>
                    <a:pt x="38" y="78"/>
                  </a:lnTo>
                  <a:lnTo>
                    <a:pt x="57" y="89"/>
                  </a:lnTo>
                  <a:lnTo>
                    <a:pt x="77" y="96"/>
                  </a:lnTo>
                  <a:lnTo>
                    <a:pt x="97" y="98"/>
                  </a:lnTo>
                  <a:lnTo>
                    <a:pt x="114" y="100"/>
                  </a:lnTo>
                  <a:lnTo>
                    <a:pt x="127" y="99"/>
                  </a:lnTo>
                  <a:lnTo>
                    <a:pt x="127" y="90"/>
                  </a:lnTo>
                  <a:lnTo>
                    <a:pt x="114" y="89"/>
                  </a:lnTo>
                  <a:lnTo>
                    <a:pt x="97" y="89"/>
                  </a:lnTo>
                  <a:lnTo>
                    <a:pt x="80" y="87"/>
                  </a:lnTo>
                  <a:lnTo>
                    <a:pt x="61" y="80"/>
                  </a:lnTo>
                  <a:lnTo>
                    <a:pt x="43" y="69"/>
                  </a:lnTo>
                  <a:lnTo>
                    <a:pt x="28" y="55"/>
                  </a:lnTo>
                  <a:lnTo>
                    <a:pt x="16" y="35"/>
                  </a:lnTo>
                  <a:lnTo>
                    <a:pt x="10" y="5"/>
                  </a:lnTo>
                  <a:lnTo>
                    <a:pt x="1" y="1"/>
                  </a:lnTo>
                  <a:lnTo>
                    <a:pt x="10" y="5"/>
                  </a:lnTo>
                  <a:lnTo>
                    <a:pt x="8" y="1"/>
                  </a:lnTo>
                  <a:lnTo>
                    <a:pt x="5" y="0"/>
                  </a:lnTo>
                  <a:lnTo>
                    <a:pt x="1" y="1"/>
                  </a:lnTo>
                  <a:lnTo>
                    <a:pt x="0" y="5"/>
                  </a:lnTo>
                  <a:lnTo>
                    <a:pt x="8" y="8"/>
                  </a:lnTo>
                  <a:close/>
                </a:path>
              </a:pathLst>
            </a:custGeom>
            <a:solidFill>
              <a:srgbClr val="000000"/>
            </a:solidFill>
            <a:ln w="9525">
              <a:noFill/>
              <a:round/>
              <a:headEnd/>
              <a:tailEnd/>
            </a:ln>
          </p:spPr>
          <p:txBody>
            <a:bodyPr/>
            <a:lstStyle/>
            <a:p>
              <a:endParaRPr lang="en-US" dirty="0"/>
            </a:p>
          </p:txBody>
        </p:sp>
        <p:sp>
          <p:nvSpPr>
            <p:cNvPr id="5170" name="Freeform 55"/>
            <p:cNvSpPr>
              <a:spLocks/>
            </p:cNvSpPr>
            <p:nvPr/>
          </p:nvSpPr>
          <p:spPr bwMode="auto">
            <a:xfrm>
              <a:off x="278" y="107"/>
              <a:ext cx="83" cy="111"/>
            </a:xfrm>
            <a:custGeom>
              <a:avLst/>
              <a:gdLst>
                <a:gd name="T0" fmla="*/ 42 w 166"/>
                <a:gd name="T1" fmla="*/ 0 h 223"/>
                <a:gd name="T2" fmla="*/ 0 w 166"/>
                <a:gd name="T3" fmla="*/ 51 h 223"/>
                <a:gd name="T4" fmla="*/ 1 w 166"/>
                <a:gd name="T5" fmla="*/ 52 h 223"/>
                <a:gd name="T6" fmla="*/ 1 w 166"/>
                <a:gd name="T7" fmla="*/ 54 h 223"/>
                <a:gd name="T8" fmla="*/ 3 w 166"/>
                <a:gd name="T9" fmla="*/ 55 h 223"/>
                <a:gd name="T10" fmla="*/ 5 w 166"/>
                <a:gd name="T11" fmla="*/ 55 h 223"/>
                <a:gd name="T12" fmla="*/ 7 w 166"/>
                <a:gd name="T13" fmla="*/ 52 h 223"/>
                <a:gd name="T14" fmla="*/ 12 w 166"/>
                <a:gd name="T15" fmla="*/ 46 h 223"/>
                <a:gd name="T16" fmla="*/ 19 w 166"/>
                <a:gd name="T17" fmla="*/ 38 h 223"/>
                <a:gd name="T18" fmla="*/ 24 w 166"/>
                <a:gd name="T19" fmla="*/ 29 h 223"/>
                <a:gd name="T20" fmla="*/ 31 w 166"/>
                <a:gd name="T21" fmla="*/ 20 h 223"/>
                <a:gd name="T22" fmla="*/ 36 w 166"/>
                <a:gd name="T23" fmla="*/ 12 h 223"/>
                <a:gd name="T24" fmla="*/ 40 w 166"/>
                <a:gd name="T25" fmla="*/ 7 h 223"/>
                <a:gd name="T26" fmla="*/ 42 w 166"/>
                <a:gd name="T27" fmla="*/ 5 h 223"/>
                <a:gd name="T28" fmla="*/ 42 w 166"/>
                <a:gd name="T29" fmla="*/ 0 h 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23"/>
                <a:gd name="T47" fmla="*/ 166 w 166"/>
                <a:gd name="T48" fmla="*/ 223 h 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23">
                  <a:moveTo>
                    <a:pt x="166" y="0"/>
                  </a:moveTo>
                  <a:lnTo>
                    <a:pt x="0" y="205"/>
                  </a:lnTo>
                  <a:lnTo>
                    <a:pt x="2" y="209"/>
                  </a:lnTo>
                  <a:lnTo>
                    <a:pt x="4" y="217"/>
                  </a:lnTo>
                  <a:lnTo>
                    <a:pt x="10" y="223"/>
                  </a:lnTo>
                  <a:lnTo>
                    <a:pt x="19" y="221"/>
                  </a:lnTo>
                  <a:lnTo>
                    <a:pt x="30" y="210"/>
                  </a:lnTo>
                  <a:lnTo>
                    <a:pt x="49" y="186"/>
                  </a:lnTo>
                  <a:lnTo>
                    <a:pt x="73" y="153"/>
                  </a:lnTo>
                  <a:lnTo>
                    <a:pt x="98" y="117"/>
                  </a:lnTo>
                  <a:lnTo>
                    <a:pt x="124" y="81"/>
                  </a:lnTo>
                  <a:lnTo>
                    <a:pt x="144" y="50"/>
                  </a:lnTo>
                  <a:lnTo>
                    <a:pt x="159" y="28"/>
                  </a:lnTo>
                  <a:lnTo>
                    <a:pt x="165" y="20"/>
                  </a:lnTo>
                  <a:lnTo>
                    <a:pt x="166" y="0"/>
                  </a:lnTo>
                  <a:close/>
                </a:path>
              </a:pathLst>
            </a:custGeom>
            <a:solidFill>
              <a:srgbClr val="FFBF4C"/>
            </a:solidFill>
            <a:ln w="9525">
              <a:noFill/>
              <a:round/>
              <a:headEnd/>
              <a:tailEnd/>
            </a:ln>
          </p:spPr>
          <p:txBody>
            <a:bodyPr/>
            <a:lstStyle/>
            <a:p>
              <a:endParaRPr lang="en-US" dirty="0"/>
            </a:p>
          </p:txBody>
        </p:sp>
        <p:sp>
          <p:nvSpPr>
            <p:cNvPr id="5171" name="Freeform 56"/>
            <p:cNvSpPr>
              <a:spLocks/>
            </p:cNvSpPr>
            <p:nvPr/>
          </p:nvSpPr>
          <p:spPr bwMode="auto">
            <a:xfrm>
              <a:off x="275" y="105"/>
              <a:ext cx="88" cy="108"/>
            </a:xfrm>
            <a:custGeom>
              <a:avLst/>
              <a:gdLst>
                <a:gd name="T0" fmla="*/ 3 w 176"/>
                <a:gd name="T1" fmla="*/ 53 h 214"/>
                <a:gd name="T2" fmla="*/ 3 w 176"/>
                <a:gd name="T3" fmla="*/ 54 h 214"/>
                <a:gd name="T4" fmla="*/ 44 w 176"/>
                <a:gd name="T5" fmla="*/ 2 h 214"/>
                <a:gd name="T6" fmla="*/ 42 w 176"/>
                <a:gd name="T7" fmla="*/ 0 h 214"/>
                <a:gd name="T8" fmla="*/ 1 w 176"/>
                <a:gd name="T9" fmla="*/ 52 h 214"/>
                <a:gd name="T10" fmla="*/ 0 w 176"/>
                <a:gd name="T11" fmla="*/ 53 h 214"/>
                <a:gd name="T12" fmla="*/ 1 w 176"/>
                <a:gd name="T13" fmla="*/ 52 h 214"/>
                <a:gd name="T14" fmla="*/ 0 w 176"/>
                <a:gd name="T15" fmla="*/ 53 h 214"/>
                <a:gd name="T16" fmla="*/ 1 w 176"/>
                <a:gd name="T17" fmla="*/ 54 h 214"/>
                <a:gd name="T18" fmla="*/ 1 w 176"/>
                <a:gd name="T19" fmla="*/ 55 h 214"/>
                <a:gd name="T20" fmla="*/ 3 w 176"/>
                <a:gd name="T21" fmla="*/ 54 h 214"/>
                <a:gd name="T22" fmla="*/ 3 w 176"/>
                <a:gd name="T23" fmla="*/ 53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214"/>
                <a:gd name="T38" fmla="*/ 176 w 176"/>
                <a:gd name="T39" fmla="*/ 214 h 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214">
                  <a:moveTo>
                    <a:pt x="11" y="208"/>
                  </a:moveTo>
                  <a:lnTo>
                    <a:pt x="10" y="212"/>
                  </a:lnTo>
                  <a:lnTo>
                    <a:pt x="176" y="7"/>
                  </a:lnTo>
                  <a:lnTo>
                    <a:pt x="167" y="0"/>
                  </a:lnTo>
                  <a:lnTo>
                    <a:pt x="1" y="205"/>
                  </a:lnTo>
                  <a:lnTo>
                    <a:pt x="0" y="208"/>
                  </a:lnTo>
                  <a:lnTo>
                    <a:pt x="1" y="205"/>
                  </a:lnTo>
                  <a:lnTo>
                    <a:pt x="0" y="209"/>
                  </a:lnTo>
                  <a:lnTo>
                    <a:pt x="2" y="213"/>
                  </a:lnTo>
                  <a:lnTo>
                    <a:pt x="7" y="214"/>
                  </a:lnTo>
                  <a:lnTo>
                    <a:pt x="10" y="212"/>
                  </a:lnTo>
                  <a:lnTo>
                    <a:pt x="11" y="208"/>
                  </a:lnTo>
                  <a:close/>
                </a:path>
              </a:pathLst>
            </a:custGeom>
            <a:solidFill>
              <a:srgbClr val="000000"/>
            </a:solidFill>
            <a:ln w="9525">
              <a:noFill/>
              <a:round/>
              <a:headEnd/>
              <a:tailEnd/>
            </a:ln>
          </p:spPr>
          <p:txBody>
            <a:bodyPr/>
            <a:lstStyle/>
            <a:p>
              <a:endParaRPr lang="en-US" dirty="0"/>
            </a:p>
          </p:txBody>
        </p:sp>
        <p:sp>
          <p:nvSpPr>
            <p:cNvPr id="5172" name="Freeform 57"/>
            <p:cNvSpPr>
              <a:spLocks/>
            </p:cNvSpPr>
            <p:nvPr/>
          </p:nvSpPr>
          <p:spPr bwMode="auto">
            <a:xfrm>
              <a:off x="275" y="210"/>
              <a:ext cx="13" cy="11"/>
            </a:xfrm>
            <a:custGeom>
              <a:avLst/>
              <a:gdLst>
                <a:gd name="T0" fmla="*/ 6 w 26"/>
                <a:gd name="T1" fmla="*/ 3 h 23"/>
                <a:gd name="T2" fmla="*/ 6 w 26"/>
                <a:gd name="T3" fmla="*/ 3 h 23"/>
                <a:gd name="T4" fmla="*/ 4 w 26"/>
                <a:gd name="T5" fmla="*/ 3 h 23"/>
                <a:gd name="T6" fmla="*/ 3 w 26"/>
                <a:gd name="T7" fmla="*/ 2 h 23"/>
                <a:gd name="T8" fmla="*/ 3 w 26"/>
                <a:gd name="T9" fmla="*/ 0 h 23"/>
                <a:gd name="T10" fmla="*/ 3 w 26"/>
                <a:gd name="T11" fmla="*/ 0 h 23"/>
                <a:gd name="T12" fmla="*/ 0 w 26"/>
                <a:gd name="T13" fmla="*/ 0 h 23"/>
                <a:gd name="T14" fmla="*/ 1 w 26"/>
                <a:gd name="T15" fmla="*/ 1 h 23"/>
                <a:gd name="T16" fmla="*/ 1 w 26"/>
                <a:gd name="T17" fmla="*/ 3 h 23"/>
                <a:gd name="T18" fmla="*/ 3 w 26"/>
                <a:gd name="T19" fmla="*/ 5 h 23"/>
                <a:gd name="T20" fmla="*/ 7 w 26"/>
                <a:gd name="T21" fmla="*/ 5 h 23"/>
                <a:gd name="T22" fmla="*/ 7 w 26"/>
                <a:gd name="T23" fmla="*/ 5 h 23"/>
                <a:gd name="T24" fmla="*/ 6 w 26"/>
                <a:gd name="T25" fmla="*/ 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22" y="12"/>
                  </a:moveTo>
                  <a:lnTo>
                    <a:pt x="22" y="12"/>
                  </a:lnTo>
                  <a:lnTo>
                    <a:pt x="16" y="12"/>
                  </a:lnTo>
                  <a:lnTo>
                    <a:pt x="13" y="10"/>
                  </a:lnTo>
                  <a:lnTo>
                    <a:pt x="12" y="3"/>
                  </a:lnTo>
                  <a:lnTo>
                    <a:pt x="11" y="0"/>
                  </a:lnTo>
                  <a:lnTo>
                    <a:pt x="0" y="0"/>
                  </a:lnTo>
                  <a:lnTo>
                    <a:pt x="1" y="5"/>
                  </a:lnTo>
                  <a:lnTo>
                    <a:pt x="4" y="14"/>
                  </a:lnTo>
                  <a:lnTo>
                    <a:pt x="13" y="23"/>
                  </a:lnTo>
                  <a:lnTo>
                    <a:pt x="26" y="21"/>
                  </a:lnTo>
                  <a:lnTo>
                    <a:pt x="22" y="12"/>
                  </a:lnTo>
                  <a:close/>
                </a:path>
              </a:pathLst>
            </a:custGeom>
            <a:solidFill>
              <a:srgbClr val="000000"/>
            </a:solidFill>
            <a:ln w="9525">
              <a:noFill/>
              <a:round/>
              <a:headEnd/>
              <a:tailEnd/>
            </a:ln>
          </p:spPr>
          <p:txBody>
            <a:bodyPr/>
            <a:lstStyle/>
            <a:p>
              <a:endParaRPr lang="en-US" dirty="0"/>
            </a:p>
          </p:txBody>
        </p:sp>
        <p:sp>
          <p:nvSpPr>
            <p:cNvPr id="5173" name="Freeform 58"/>
            <p:cNvSpPr>
              <a:spLocks/>
            </p:cNvSpPr>
            <p:nvPr/>
          </p:nvSpPr>
          <p:spPr bwMode="auto">
            <a:xfrm>
              <a:off x="286" y="114"/>
              <a:ext cx="77" cy="106"/>
            </a:xfrm>
            <a:custGeom>
              <a:avLst/>
              <a:gdLst>
                <a:gd name="T0" fmla="*/ 36 w 154"/>
                <a:gd name="T1" fmla="*/ 2 h 212"/>
                <a:gd name="T2" fmla="*/ 36 w 154"/>
                <a:gd name="T3" fmla="*/ 1 h 212"/>
                <a:gd name="T4" fmla="*/ 35 w 154"/>
                <a:gd name="T5" fmla="*/ 3 h 212"/>
                <a:gd name="T6" fmla="*/ 30 w 154"/>
                <a:gd name="T7" fmla="*/ 8 h 212"/>
                <a:gd name="T8" fmla="*/ 25 w 154"/>
                <a:gd name="T9" fmla="*/ 15 h 212"/>
                <a:gd name="T10" fmla="*/ 19 w 154"/>
                <a:gd name="T11" fmla="*/ 25 h 212"/>
                <a:gd name="T12" fmla="*/ 12 w 154"/>
                <a:gd name="T13" fmla="*/ 34 h 212"/>
                <a:gd name="T14" fmla="*/ 6 w 154"/>
                <a:gd name="T15" fmla="*/ 42 h 212"/>
                <a:gd name="T16" fmla="*/ 2 w 154"/>
                <a:gd name="T17" fmla="*/ 48 h 212"/>
                <a:gd name="T18" fmla="*/ 0 w 154"/>
                <a:gd name="T19" fmla="*/ 51 h 212"/>
                <a:gd name="T20" fmla="*/ 1 w 154"/>
                <a:gd name="T21" fmla="*/ 53 h 212"/>
                <a:gd name="T22" fmla="*/ 5 w 154"/>
                <a:gd name="T23" fmla="*/ 50 h 212"/>
                <a:gd name="T24" fmla="*/ 9 w 154"/>
                <a:gd name="T25" fmla="*/ 44 h 212"/>
                <a:gd name="T26" fmla="*/ 15 w 154"/>
                <a:gd name="T27" fmla="*/ 36 h 212"/>
                <a:gd name="T28" fmla="*/ 21 w 154"/>
                <a:gd name="T29" fmla="*/ 27 h 212"/>
                <a:gd name="T30" fmla="*/ 27 w 154"/>
                <a:gd name="T31" fmla="*/ 18 h 212"/>
                <a:gd name="T32" fmla="*/ 33 w 154"/>
                <a:gd name="T33" fmla="*/ 10 h 212"/>
                <a:gd name="T34" fmla="*/ 37 w 154"/>
                <a:gd name="T35" fmla="*/ 5 h 212"/>
                <a:gd name="T36" fmla="*/ 39 w 154"/>
                <a:gd name="T37" fmla="*/ 3 h 212"/>
                <a:gd name="T38" fmla="*/ 39 w 154"/>
                <a:gd name="T39" fmla="*/ 2 h 212"/>
                <a:gd name="T40" fmla="*/ 39 w 154"/>
                <a:gd name="T41" fmla="*/ 3 h 212"/>
                <a:gd name="T42" fmla="*/ 39 w 154"/>
                <a:gd name="T43" fmla="*/ 2 h 212"/>
                <a:gd name="T44" fmla="*/ 38 w 154"/>
                <a:gd name="T45" fmla="*/ 1 h 212"/>
                <a:gd name="T46" fmla="*/ 37 w 154"/>
                <a:gd name="T47" fmla="*/ 0 h 212"/>
                <a:gd name="T48" fmla="*/ 36 w 154"/>
                <a:gd name="T49" fmla="*/ 1 h 212"/>
                <a:gd name="T50" fmla="*/ 36 w 154"/>
                <a:gd name="T51" fmla="*/ 2 h 2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12"/>
                <a:gd name="T80" fmla="*/ 154 w 154"/>
                <a:gd name="T81" fmla="*/ 212 h 2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12">
                  <a:moveTo>
                    <a:pt x="142" y="6"/>
                  </a:moveTo>
                  <a:lnTo>
                    <a:pt x="144" y="2"/>
                  </a:lnTo>
                  <a:lnTo>
                    <a:pt x="138" y="10"/>
                  </a:lnTo>
                  <a:lnTo>
                    <a:pt x="123" y="32"/>
                  </a:lnTo>
                  <a:lnTo>
                    <a:pt x="102" y="63"/>
                  </a:lnTo>
                  <a:lnTo>
                    <a:pt x="77" y="99"/>
                  </a:lnTo>
                  <a:lnTo>
                    <a:pt x="51" y="136"/>
                  </a:lnTo>
                  <a:lnTo>
                    <a:pt x="27" y="168"/>
                  </a:lnTo>
                  <a:lnTo>
                    <a:pt x="9" y="192"/>
                  </a:lnTo>
                  <a:lnTo>
                    <a:pt x="0" y="203"/>
                  </a:lnTo>
                  <a:lnTo>
                    <a:pt x="4" y="212"/>
                  </a:lnTo>
                  <a:lnTo>
                    <a:pt x="18" y="199"/>
                  </a:lnTo>
                  <a:lnTo>
                    <a:pt x="36" y="175"/>
                  </a:lnTo>
                  <a:lnTo>
                    <a:pt x="61" y="143"/>
                  </a:lnTo>
                  <a:lnTo>
                    <a:pt x="86" y="106"/>
                  </a:lnTo>
                  <a:lnTo>
                    <a:pt x="111" y="70"/>
                  </a:lnTo>
                  <a:lnTo>
                    <a:pt x="132" y="39"/>
                  </a:lnTo>
                  <a:lnTo>
                    <a:pt x="147" y="17"/>
                  </a:lnTo>
                  <a:lnTo>
                    <a:pt x="153" y="9"/>
                  </a:lnTo>
                  <a:lnTo>
                    <a:pt x="154" y="6"/>
                  </a:lnTo>
                  <a:lnTo>
                    <a:pt x="153" y="9"/>
                  </a:lnTo>
                  <a:lnTo>
                    <a:pt x="154" y="5"/>
                  </a:lnTo>
                  <a:lnTo>
                    <a:pt x="152" y="1"/>
                  </a:lnTo>
                  <a:lnTo>
                    <a:pt x="148" y="0"/>
                  </a:lnTo>
                  <a:lnTo>
                    <a:pt x="144" y="2"/>
                  </a:lnTo>
                  <a:lnTo>
                    <a:pt x="142" y="6"/>
                  </a:lnTo>
                  <a:close/>
                </a:path>
              </a:pathLst>
            </a:custGeom>
            <a:solidFill>
              <a:srgbClr val="000000"/>
            </a:solidFill>
            <a:ln w="9525">
              <a:noFill/>
              <a:round/>
              <a:headEnd/>
              <a:tailEnd/>
            </a:ln>
          </p:spPr>
          <p:txBody>
            <a:bodyPr/>
            <a:lstStyle/>
            <a:p>
              <a:endParaRPr lang="en-US" dirty="0"/>
            </a:p>
          </p:txBody>
        </p:sp>
        <p:sp>
          <p:nvSpPr>
            <p:cNvPr id="5174" name="Freeform 59"/>
            <p:cNvSpPr>
              <a:spLocks/>
            </p:cNvSpPr>
            <p:nvPr/>
          </p:nvSpPr>
          <p:spPr bwMode="auto">
            <a:xfrm>
              <a:off x="357" y="104"/>
              <a:ext cx="7" cy="13"/>
            </a:xfrm>
            <a:custGeom>
              <a:avLst/>
              <a:gdLst>
                <a:gd name="T0" fmla="*/ 3 w 13"/>
                <a:gd name="T1" fmla="*/ 3 h 26"/>
                <a:gd name="T2" fmla="*/ 1 w 13"/>
                <a:gd name="T3" fmla="*/ 2 h 26"/>
                <a:gd name="T4" fmla="*/ 0 w 13"/>
                <a:gd name="T5" fmla="*/ 7 h 26"/>
                <a:gd name="T6" fmla="*/ 3 w 13"/>
                <a:gd name="T7" fmla="*/ 7 h 26"/>
                <a:gd name="T8" fmla="*/ 4 w 13"/>
                <a:gd name="T9" fmla="*/ 2 h 26"/>
                <a:gd name="T10" fmla="*/ 1 w 13"/>
                <a:gd name="T11" fmla="*/ 1 h 26"/>
                <a:gd name="T12" fmla="*/ 4 w 13"/>
                <a:gd name="T13" fmla="*/ 2 h 26"/>
                <a:gd name="T14" fmla="*/ 3 w 13"/>
                <a:gd name="T15" fmla="*/ 1 h 26"/>
                <a:gd name="T16" fmla="*/ 2 w 13"/>
                <a:gd name="T17" fmla="*/ 0 h 26"/>
                <a:gd name="T18" fmla="*/ 1 w 13"/>
                <a:gd name="T19" fmla="*/ 1 h 26"/>
                <a:gd name="T20" fmla="*/ 1 w 13"/>
                <a:gd name="T21" fmla="*/ 2 h 26"/>
                <a:gd name="T22" fmla="*/ 3 w 13"/>
                <a:gd name="T23" fmla="*/ 3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6"/>
                <a:gd name="T38" fmla="*/ 13 w 1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6">
                  <a:moveTo>
                    <a:pt x="12" y="10"/>
                  </a:moveTo>
                  <a:lnTo>
                    <a:pt x="2" y="6"/>
                  </a:lnTo>
                  <a:lnTo>
                    <a:pt x="0" y="26"/>
                  </a:lnTo>
                  <a:lnTo>
                    <a:pt x="12" y="26"/>
                  </a:lnTo>
                  <a:lnTo>
                    <a:pt x="13" y="6"/>
                  </a:lnTo>
                  <a:lnTo>
                    <a:pt x="3" y="3"/>
                  </a:lnTo>
                  <a:lnTo>
                    <a:pt x="13" y="6"/>
                  </a:lnTo>
                  <a:lnTo>
                    <a:pt x="11" y="3"/>
                  </a:lnTo>
                  <a:lnTo>
                    <a:pt x="7" y="0"/>
                  </a:lnTo>
                  <a:lnTo>
                    <a:pt x="4" y="3"/>
                  </a:lnTo>
                  <a:lnTo>
                    <a:pt x="2" y="6"/>
                  </a:lnTo>
                  <a:lnTo>
                    <a:pt x="12" y="10"/>
                  </a:lnTo>
                  <a:close/>
                </a:path>
              </a:pathLst>
            </a:custGeom>
            <a:solidFill>
              <a:srgbClr val="000000"/>
            </a:solidFill>
            <a:ln w="9525">
              <a:noFill/>
              <a:round/>
              <a:headEnd/>
              <a:tailEnd/>
            </a:ln>
          </p:spPr>
          <p:txBody>
            <a:bodyPr/>
            <a:lstStyle/>
            <a:p>
              <a:endParaRPr lang="en-US" dirty="0"/>
            </a:p>
          </p:txBody>
        </p:sp>
      </p:grpSp>
      <p:sp>
        <p:nvSpPr>
          <p:cNvPr id="60" name="Title 59"/>
          <p:cNvSpPr>
            <a:spLocks noGrp="1"/>
          </p:cNvSpPr>
          <p:nvPr>
            <p:ph type="title"/>
          </p:nvPr>
        </p:nvSpPr>
        <p:spPr/>
        <p:txBody>
          <a:bodyPr/>
          <a:lstStyle/>
          <a:p>
            <a:r>
              <a:rPr lang="en-US" dirty="0" smtClean="0"/>
              <a:t>Scheduling Follow-up Visits</a:t>
            </a:r>
            <a:endParaRPr lang="en-US" dirty="0"/>
          </a:p>
        </p:txBody>
      </p:sp>
    </p:spTree>
    <p:extLst>
      <p:ext uri="{BB962C8B-B14F-4D97-AF65-F5344CB8AC3E}">
        <p14:creationId xmlns:p14="http://schemas.microsoft.com/office/powerpoint/2010/main" val="2837838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1000"/>
                                        <p:tgtEl>
                                          <p:spTgt spid="2"/>
                                        </p:tgtEl>
                                      </p:cBhvr>
                                    </p:animEffect>
                                  </p:childTnLst>
                                </p:cTn>
                              </p:par>
                            </p:childTnLst>
                          </p:cTn>
                        </p:par>
                        <p:par>
                          <p:cTn id="8" fill="hold">
                            <p:stCondLst>
                              <p:cond delay="1000"/>
                            </p:stCondLst>
                            <p:childTnLst>
                              <p:par>
                                <p:cTn id="9" presetID="2" presetClass="entr" presetSubtype="6"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17" dur="1000"/>
                                        <p:tgtEl>
                                          <p:spTgt spid="5123">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Effect transition="in" filter="blinds(horizontal)">
                                      <p:cBhvr>
                                        <p:cTn id="20" dur="1000"/>
                                        <p:tgtEl>
                                          <p:spTgt spid="51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5" dur="1000"/>
                                        <p:tgtEl>
                                          <p:spTgt spid="512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123">
                                            <p:txEl>
                                              <p:pRg st="5" end="5"/>
                                            </p:txEl>
                                          </p:spTgt>
                                        </p:tgtEl>
                                        <p:attrNameLst>
                                          <p:attrName>style.visibility</p:attrName>
                                        </p:attrNameLst>
                                      </p:cBhvr>
                                      <p:to>
                                        <p:strVal val="visible"/>
                                      </p:to>
                                    </p:set>
                                    <p:animEffect transition="in" filter="blinds(horizontal)">
                                      <p:cBhvr>
                                        <p:cTn id="30" dur="1000"/>
                                        <p:tgtEl>
                                          <p:spTgt spid="5123">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123">
                                            <p:txEl>
                                              <p:pRg st="7" end="7"/>
                                            </p:txEl>
                                          </p:spTgt>
                                        </p:tgtEl>
                                        <p:attrNameLst>
                                          <p:attrName>style.visibility</p:attrName>
                                        </p:attrNameLst>
                                      </p:cBhvr>
                                      <p:to>
                                        <p:strVal val="visible"/>
                                      </p:to>
                                    </p:set>
                                    <p:animEffect transition="in" filter="blinds(horizontal)">
                                      <p:cBhvr>
                                        <p:cTn id="33" dur="1000"/>
                                        <p:tgtEl>
                                          <p:spTgt spid="5123">
                                            <p:txEl>
                                              <p:pRg st="7" end="7"/>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123">
                                            <p:txEl>
                                              <p:pRg st="8" end="8"/>
                                            </p:txEl>
                                          </p:spTgt>
                                        </p:tgtEl>
                                        <p:attrNameLst>
                                          <p:attrName>style.visibility</p:attrName>
                                        </p:attrNameLst>
                                      </p:cBhvr>
                                      <p:to>
                                        <p:strVal val="visible"/>
                                      </p:to>
                                    </p:set>
                                    <p:animEffect transition="in" filter="blinds(horizontal)">
                                      <p:cBhvr>
                                        <p:cTn id="36" dur="1000"/>
                                        <p:tgtEl>
                                          <p:spTgt spid="5123">
                                            <p:txEl>
                                              <p:pRg st="8" end="8"/>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123">
                                            <p:txEl>
                                              <p:pRg st="9" end="9"/>
                                            </p:txEl>
                                          </p:spTgt>
                                        </p:tgtEl>
                                        <p:attrNameLst>
                                          <p:attrName>style.visibility</p:attrName>
                                        </p:attrNameLst>
                                      </p:cBhvr>
                                      <p:to>
                                        <p:strVal val="visible"/>
                                      </p:to>
                                    </p:set>
                                    <p:animEffect transition="in" filter="blinds(horizontal)">
                                      <p:cBhvr>
                                        <p:cTn id="39" dur="1000"/>
                                        <p:tgtEl>
                                          <p:spTgt spid="5123">
                                            <p:txEl>
                                              <p:pRg st="9" end="9"/>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123">
                                            <p:txEl>
                                              <p:pRg st="10" end="10"/>
                                            </p:txEl>
                                          </p:spTgt>
                                        </p:tgtEl>
                                        <p:attrNameLst>
                                          <p:attrName>style.visibility</p:attrName>
                                        </p:attrNameLst>
                                      </p:cBhvr>
                                      <p:to>
                                        <p:strVal val="visible"/>
                                      </p:to>
                                    </p:set>
                                    <p:animEffect transition="in" filter="blinds(horizontal)">
                                      <p:cBhvr>
                                        <p:cTn id="42" dur="1000"/>
                                        <p:tgtEl>
                                          <p:spTgt spid="5123">
                                            <p:txEl>
                                              <p:pRg st="10" end="10"/>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123">
                                            <p:txEl>
                                              <p:pRg st="11" end="11"/>
                                            </p:txEl>
                                          </p:spTgt>
                                        </p:tgtEl>
                                        <p:attrNameLst>
                                          <p:attrName>style.visibility</p:attrName>
                                        </p:attrNameLst>
                                      </p:cBhvr>
                                      <p:to>
                                        <p:strVal val="visible"/>
                                      </p:to>
                                    </p:set>
                                    <p:animEffect transition="in" filter="blinds(horizontal)">
                                      <p:cBhvr>
                                        <p:cTn id="45" dur="1000"/>
                                        <p:tgtEl>
                                          <p:spTgt spid="51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609600"/>
            <a:ext cx="4267200" cy="838200"/>
          </a:xfrm>
        </p:spPr>
        <p:txBody>
          <a:bodyPr/>
          <a:lstStyle/>
          <a:p>
            <a:pPr>
              <a:defRPr/>
            </a:pPr>
            <a:r>
              <a:rPr lang="en-US" sz="3600" dirty="0" smtClean="0"/>
              <a:t>Missed Visits</a:t>
            </a:r>
          </a:p>
        </p:txBody>
      </p:sp>
      <p:sp>
        <p:nvSpPr>
          <p:cNvPr id="4099" name="Rectangle 3"/>
          <p:cNvSpPr>
            <a:spLocks noGrp="1" noChangeArrowheads="1"/>
          </p:cNvSpPr>
          <p:nvPr>
            <p:ph idx="1"/>
          </p:nvPr>
        </p:nvSpPr>
        <p:spPr>
          <a:xfrm>
            <a:off x="356278" y="1877100"/>
            <a:ext cx="8305800" cy="4752300"/>
          </a:xfrm>
        </p:spPr>
        <p:txBody>
          <a:bodyPr>
            <a:noAutofit/>
          </a:bodyPr>
          <a:lstStyle/>
          <a:p>
            <a:pPr indent="0">
              <a:spcAft>
                <a:spcPts val="600"/>
              </a:spcAft>
              <a:buSzPct val="100000"/>
            </a:pPr>
            <a:r>
              <a:rPr lang="en-US" sz="2000" dirty="0" smtClean="0">
                <a:solidFill>
                  <a:schemeClr val="tx1"/>
                </a:solidFill>
                <a:cs typeface="Arial" pitchFamily="34" charset="0"/>
              </a:rPr>
              <a:t> </a:t>
            </a:r>
            <a:r>
              <a:rPr lang="en-US" sz="2200" dirty="0" smtClean="0">
                <a:solidFill>
                  <a:schemeClr val="tx1"/>
                </a:solidFill>
                <a:cs typeface="Arial" pitchFamily="34" charset="0"/>
              </a:rPr>
              <a:t>A follow-up visit is missed once allowable window </a:t>
            </a:r>
            <a:r>
              <a:rPr lang="en-US" sz="2200" dirty="0" smtClean="0">
                <a:cs typeface="Arial" pitchFamily="34" charset="0"/>
              </a:rPr>
              <a:t> </a:t>
            </a:r>
            <a:r>
              <a:rPr lang="en-US" sz="2200" dirty="0" smtClean="0">
                <a:solidFill>
                  <a:schemeClr val="tx1"/>
                </a:solidFill>
                <a:cs typeface="Arial" pitchFamily="34" charset="0"/>
              </a:rPr>
              <a:t>closes if she has not completed any part of visit</a:t>
            </a:r>
          </a:p>
          <a:p>
            <a:pPr lvl="1" indent="0">
              <a:spcAft>
                <a:spcPts val="600"/>
              </a:spcAft>
              <a:buSzPct val="100000"/>
            </a:pPr>
            <a:r>
              <a:rPr lang="en-US" sz="2200" dirty="0">
                <a:cs typeface="Arial" pitchFamily="34" charset="0"/>
              </a:rPr>
              <a:t>If a visit does not have a window and the participant cannot come in on her target day, the visit is considered missed. </a:t>
            </a:r>
            <a:endParaRPr lang="en-US" sz="2200" dirty="0" smtClean="0">
              <a:cs typeface="Arial" pitchFamily="34" charset="0"/>
            </a:endParaRPr>
          </a:p>
          <a:p>
            <a:pPr lvl="2" indent="0">
              <a:spcAft>
                <a:spcPts val="600"/>
              </a:spcAft>
              <a:buSzPct val="100000"/>
            </a:pPr>
            <a:r>
              <a:rPr lang="en-US" dirty="0">
                <a:cs typeface="Arial" pitchFamily="34" charset="0"/>
              </a:rPr>
              <a:t>E.g., participant completes Enrollment and Day 1, but is not able to come back into the clinic until Day 3. </a:t>
            </a:r>
            <a:endParaRPr lang="en-US" dirty="0" smtClean="0">
              <a:cs typeface="Arial" pitchFamily="34" charset="0"/>
            </a:endParaRPr>
          </a:p>
          <a:p>
            <a:pPr lvl="2" indent="0">
              <a:spcAft>
                <a:spcPts val="600"/>
              </a:spcAft>
              <a:buSzPct val="100000"/>
            </a:pPr>
            <a:r>
              <a:rPr lang="en-US" dirty="0">
                <a:cs typeface="Arial" pitchFamily="34" charset="0"/>
              </a:rPr>
              <a:t>The Day 2 visit has no visit window, thus is missed  </a:t>
            </a:r>
          </a:p>
          <a:p>
            <a:pPr indent="0">
              <a:spcAft>
                <a:spcPts val="600"/>
              </a:spcAft>
              <a:buSzPct val="100000"/>
            </a:pPr>
            <a:r>
              <a:rPr lang="en-US" sz="2200" dirty="0" smtClean="0">
                <a:cs typeface="Arial" pitchFamily="34" charset="0"/>
              </a:rPr>
              <a:t> If a participant misses 3 consecutive visits: the participant will need to be replaced and the management team should be notified</a:t>
            </a:r>
            <a:endParaRPr lang="en-US" sz="2200" dirty="0" smtClean="0">
              <a:solidFill>
                <a:schemeClr val="tx1"/>
              </a:solidFill>
              <a:cs typeface="Arial" pitchFamily="34" charset="0"/>
            </a:endParaRPr>
          </a:p>
          <a:p>
            <a:pPr indent="0">
              <a:spcAft>
                <a:spcPts val="600"/>
              </a:spcAft>
              <a:buSzPct val="100000"/>
              <a:buNone/>
            </a:pPr>
            <a:r>
              <a:rPr lang="en-US" sz="2200" dirty="0" smtClean="0">
                <a:cs typeface="Arial" pitchFamily="34" charset="0"/>
              </a:rPr>
              <a:t>**Note </a:t>
            </a:r>
            <a:r>
              <a:rPr lang="en-US" sz="2200" dirty="0">
                <a:cs typeface="Arial" pitchFamily="34" charset="0"/>
              </a:rPr>
              <a:t>that if the participant does not complete visit 9.0 within the allowable window, that visit is considered  missed and, per the visit schedule, her Day 29 (visit code 10.0) is missed as well. </a:t>
            </a:r>
          </a:p>
          <a:p>
            <a:pPr indent="0">
              <a:buFontTx/>
              <a:buNone/>
            </a:pPr>
            <a:endParaRPr lang="en-US" sz="2000" dirty="0" smtClean="0"/>
          </a:p>
        </p:txBody>
      </p:sp>
      <p:grpSp>
        <p:nvGrpSpPr>
          <p:cNvPr id="2" name="Group 5"/>
          <p:cNvGrpSpPr>
            <a:grpSpLocks/>
          </p:cNvGrpSpPr>
          <p:nvPr/>
        </p:nvGrpSpPr>
        <p:grpSpPr bwMode="auto">
          <a:xfrm>
            <a:off x="7109448" y="133945"/>
            <a:ext cx="1100207" cy="1101662"/>
            <a:chOff x="45" y="96"/>
            <a:chExt cx="479" cy="480"/>
          </a:xfrm>
        </p:grpSpPr>
        <p:sp>
          <p:nvSpPr>
            <p:cNvPr id="8247" name="Freeform 6"/>
            <p:cNvSpPr>
              <a:spLocks/>
            </p:cNvSpPr>
            <p:nvPr/>
          </p:nvSpPr>
          <p:spPr bwMode="auto">
            <a:xfrm>
              <a:off x="45" y="96"/>
              <a:ext cx="479" cy="480"/>
            </a:xfrm>
            <a:custGeom>
              <a:avLst/>
              <a:gdLst>
                <a:gd name="T0" fmla="*/ 132 w 959"/>
                <a:gd name="T1" fmla="*/ 1 h 959"/>
                <a:gd name="T2" fmla="*/ 155 w 959"/>
                <a:gd name="T3" fmla="*/ 6 h 959"/>
                <a:gd name="T4" fmla="*/ 177 w 959"/>
                <a:gd name="T5" fmla="*/ 15 h 959"/>
                <a:gd name="T6" fmla="*/ 196 w 959"/>
                <a:gd name="T7" fmla="*/ 28 h 959"/>
                <a:gd name="T8" fmla="*/ 212 w 959"/>
                <a:gd name="T9" fmla="*/ 44 h 959"/>
                <a:gd name="T10" fmla="*/ 225 w 959"/>
                <a:gd name="T11" fmla="*/ 63 h 959"/>
                <a:gd name="T12" fmla="*/ 234 w 959"/>
                <a:gd name="T13" fmla="*/ 84 h 959"/>
                <a:gd name="T14" fmla="*/ 239 w 959"/>
                <a:gd name="T15" fmla="*/ 108 h 959"/>
                <a:gd name="T16" fmla="*/ 239 w 959"/>
                <a:gd name="T17" fmla="*/ 133 h 959"/>
                <a:gd name="T18" fmla="*/ 234 w 959"/>
                <a:gd name="T19" fmla="*/ 156 h 959"/>
                <a:gd name="T20" fmla="*/ 225 w 959"/>
                <a:gd name="T21" fmla="*/ 177 h 959"/>
                <a:gd name="T22" fmla="*/ 212 w 959"/>
                <a:gd name="T23" fmla="*/ 197 h 959"/>
                <a:gd name="T24" fmla="*/ 196 w 959"/>
                <a:gd name="T25" fmla="*/ 213 h 959"/>
                <a:gd name="T26" fmla="*/ 177 w 959"/>
                <a:gd name="T27" fmla="*/ 226 h 959"/>
                <a:gd name="T28" fmla="*/ 155 w 959"/>
                <a:gd name="T29" fmla="*/ 235 h 959"/>
                <a:gd name="T30" fmla="*/ 132 w 959"/>
                <a:gd name="T31" fmla="*/ 240 h 959"/>
                <a:gd name="T32" fmla="*/ 107 w 959"/>
                <a:gd name="T33" fmla="*/ 240 h 959"/>
                <a:gd name="T34" fmla="*/ 84 w 959"/>
                <a:gd name="T35" fmla="*/ 235 h 959"/>
                <a:gd name="T36" fmla="*/ 62 w 959"/>
                <a:gd name="T37" fmla="*/ 226 h 959"/>
                <a:gd name="T38" fmla="*/ 43 w 959"/>
                <a:gd name="T39" fmla="*/ 213 h 959"/>
                <a:gd name="T40" fmla="*/ 27 w 959"/>
                <a:gd name="T41" fmla="*/ 197 h 959"/>
                <a:gd name="T42" fmla="*/ 14 w 959"/>
                <a:gd name="T43" fmla="*/ 177 h 959"/>
                <a:gd name="T44" fmla="*/ 5 w 959"/>
                <a:gd name="T45" fmla="*/ 156 h 959"/>
                <a:gd name="T46" fmla="*/ 0 w 959"/>
                <a:gd name="T47" fmla="*/ 133 h 959"/>
                <a:gd name="T48" fmla="*/ 0 w 959"/>
                <a:gd name="T49" fmla="*/ 108 h 959"/>
                <a:gd name="T50" fmla="*/ 5 w 959"/>
                <a:gd name="T51" fmla="*/ 84 h 959"/>
                <a:gd name="T52" fmla="*/ 14 w 959"/>
                <a:gd name="T53" fmla="*/ 63 h 959"/>
                <a:gd name="T54" fmla="*/ 27 w 959"/>
                <a:gd name="T55" fmla="*/ 44 h 959"/>
                <a:gd name="T56" fmla="*/ 43 w 959"/>
                <a:gd name="T57" fmla="*/ 28 h 959"/>
                <a:gd name="T58" fmla="*/ 62 w 959"/>
                <a:gd name="T59" fmla="*/ 15 h 959"/>
                <a:gd name="T60" fmla="*/ 84 w 959"/>
                <a:gd name="T61" fmla="*/ 6 h 959"/>
                <a:gd name="T62" fmla="*/ 107 w 959"/>
                <a:gd name="T63" fmla="*/ 1 h 9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9"/>
                <a:gd name="T97" fmla="*/ 0 h 959"/>
                <a:gd name="T98" fmla="*/ 959 w 959"/>
                <a:gd name="T99" fmla="*/ 959 h 9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9" h="959">
                  <a:moveTo>
                    <a:pt x="479" y="0"/>
                  </a:moveTo>
                  <a:lnTo>
                    <a:pt x="528" y="2"/>
                  </a:lnTo>
                  <a:lnTo>
                    <a:pt x="576" y="9"/>
                  </a:lnTo>
                  <a:lnTo>
                    <a:pt x="621" y="22"/>
                  </a:lnTo>
                  <a:lnTo>
                    <a:pt x="666" y="38"/>
                  </a:lnTo>
                  <a:lnTo>
                    <a:pt x="708" y="57"/>
                  </a:lnTo>
                  <a:lnTo>
                    <a:pt x="747" y="82"/>
                  </a:lnTo>
                  <a:lnTo>
                    <a:pt x="784" y="109"/>
                  </a:lnTo>
                  <a:lnTo>
                    <a:pt x="818" y="140"/>
                  </a:lnTo>
                  <a:lnTo>
                    <a:pt x="849" y="174"/>
                  </a:lnTo>
                  <a:lnTo>
                    <a:pt x="877" y="211"/>
                  </a:lnTo>
                  <a:lnTo>
                    <a:pt x="901" y="251"/>
                  </a:lnTo>
                  <a:lnTo>
                    <a:pt x="921" y="293"/>
                  </a:lnTo>
                  <a:lnTo>
                    <a:pt x="937" y="336"/>
                  </a:lnTo>
                  <a:lnTo>
                    <a:pt x="950" y="383"/>
                  </a:lnTo>
                  <a:lnTo>
                    <a:pt x="957" y="430"/>
                  </a:lnTo>
                  <a:lnTo>
                    <a:pt x="959" y="479"/>
                  </a:lnTo>
                  <a:lnTo>
                    <a:pt x="957" y="529"/>
                  </a:lnTo>
                  <a:lnTo>
                    <a:pt x="950" y="576"/>
                  </a:lnTo>
                  <a:lnTo>
                    <a:pt x="937" y="622"/>
                  </a:lnTo>
                  <a:lnTo>
                    <a:pt x="921" y="666"/>
                  </a:lnTo>
                  <a:lnTo>
                    <a:pt x="901" y="708"/>
                  </a:lnTo>
                  <a:lnTo>
                    <a:pt x="877" y="748"/>
                  </a:lnTo>
                  <a:lnTo>
                    <a:pt x="849" y="785"/>
                  </a:lnTo>
                  <a:lnTo>
                    <a:pt x="818" y="818"/>
                  </a:lnTo>
                  <a:lnTo>
                    <a:pt x="784" y="849"/>
                  </a:lnTo>
                  <a:lnTo>
                    <a:pt x="747" y="877"/>
                  </a:lnTo>
                  <a:lnTo>
                    <a:pt x="708" y="901"/>
                  </a:lnTo>
                  <a:lnTo>
                    <a:pt x="666" y="921"/>
                  </a:lnTo>
                  <a:lnTo>
                    <a:pt x="621" y="937"/>
                  </a:lnTo>
                  <a:lnTo>
                    <a:pt x="576" y="950"/>
                  </a:lnTo>
                  <a:lnTo>
                    <a:pt x="528" y="957"/>
                  </a:lnTo>
                  <a:lnTo>
                    <a:pt x="479" y="959"/>
                  </a:lnTo>
                  <a:lnTo>
                    <a:pt x="430" y="957"/>
                  </a:lnTo>
                  <a:lnTo>
                    <a:pt x="383" y="950"/>
                  </a:lnTo>
                  <a:lnTo>
                    <a:pt x="337" y="937"/>
                  </a:lnTo>
                  <a:lnTo>
                    <a:pt x="293" y="921"/>
                  </a:lnTo>
                  <a:lnTo>
                    <a:pt x="251" y="901"/>
                  </a:lnTo>
                  <a:lnTo>
                    <a:pt x="211" y="877"/>
                  </a:lnTo>
                  <a:lnTo>
                    <a:pt x="174" y="849"/>
                  </a:lnTo>
                  <a:lnTo>
                    <a:pt x="141" y="818"/>
                  </a:lnTo>
                  <a:lnTo>
                    <a:pt x="109" y="785"/>
                  </a:lnTo>
                  <a:lnTo>
                    <a:pt x="82" y="748"/>
                  </a:lnTo>
                  <a:lnTo>
                    <a:pt x="58" y="708"/>
                  </a:lnTo>
                  <a:lnTo>
                    <a:pt x="38" y="666"/>
                  </a:lnTo>
                  <a:lnTo>
                    <a:pt x="22" y="622"/>
                  </a:lnTo>
                  <a:lnTo>
                    <a:pt x="9" y="576"/>
                  </a:lnTo>
                  <a:lnTo>
                    <a:pt x="2" y="529"/>
                  </a:lnTo>
                  <a:lnTo>
                    <a:pt x="0" y="479"/>
                  </a:lnTo>
                  <a:lnTo>
                    <a:pt x="2" y="430"/>
                  </a:lnTo>
                  <a:lnTo>
                    <a:pt x="9" y="383"/>
                  </a:lnTo>
                  <a:lnTo>
                    <a:pt x="22" y="336"/>
                  </a:lnTo>
                  <a:lnTo>
                    <a:pt x="38" y="293"/>
                  </a:lnTo>
                  <a:lnTo>
                    <a:pt x="58" y="251"/>
                  </a:lnTo>
                  <a:lnTo>
                    <a:pt x="82" y="211"/>
                  </a:lnTo>
                  <a:lnTo>
                    <a:pt x="109" y="174"/>
                  </a:lnTo>
                  <a:lnTo>
                    <a:pt x="141" y="140"/>
                  </a:lnTo>
                  <a:lnTo>
                    <a:pt x="174" y="109"/>
                  </a:lnTo>
                  <a:lnTo>
                    <a:pt x="211" y="82"/>
                  </a:lnTo>
                  <a:lnTo>
                    <a:pt x="251" y="57"/>
                  </a:lnTo>
                  <a:lnTo>
                    <a:pt x="293" y="38"/>
                  </a:lnTo>
                  <a:lnTo>
                    <a:pt x="337" y="22"/>
                  </a:lnTo>
                  <a:lnTo>
                    <a:pt x="383" y="9"/>
                  </a:lnTo>
                  <a:lnTo>
                    <a:pt x="430" y="2"/>
                  </a:lnTo>
                  <a:lnTo>
                    <a:pt x="479" y="0"/>
                  </a:lnTo>
                  <a:close/>
                </a:path>
              </a:pathLst>
            </a:custGeom>
            <a:solidFill>
              <a:srgbClr val="000000"/>
            </a:solidFill>
            <a:ln w="9525">
              <a:noFill/>
              <a:round/>
              <a:headEnd/>
              <a:tailEnd/>
            </a:ln>
          </p:spPr>
          <p:txBody>
            <a:bodyPr/>
            <a:lstStyle/>
            <a:p>
              <a:endParaRPr lang="en-US" dirty="0"/>
            </a:p>
          </p:txBody>
        </p:sp>
        <p:sp>
          <p:nvSpPr>
            <p:cNvPr id="8248" name="Freeform 7"/>
            <p:cNvSpPr>
              <a:spLocks/>
            </p:cNvSpPr>
            <p:nvPr/>
          </p:nvSpPr>
          <p:spPr bwMode="auto">
            <a:xfrm>
              <a:off x="104" y="157"/>
              <a:ext cx="359" cy="359"/>
            </a:xfrm>
            <a:custGeom>
              <a:avLst/>
              <a:gdLst>
                <a:gd name="T0" fmla="*/ 99 w 719"/>
                <a:gd name="T1" fmla="*/ 1 h 718"/>
                <a:gd name="T2" fmla="*/ 116 w 719"/>
                <a:gd name="T3" fmla="*/ 4 h 718"/>
                <a:gd name="T4" fmla="*/ 132 w 719"/>
                <a:gd name="T5" fmla="*/ 11 h 718"/>
                <a:gd name="T6" fmla="*/ 147 w 719"/>
                <a:gd name="T7" fmla="*/ 21 h 718"/>
                <a:gd name="T8" fmla="*/ 159 w 719"/>
                <a:gd name="T9" fmla="*/ 33 h 718"/>
                <a:gd name="T10" fmla="*/ 168 w 719"/>
                <a:gd name="T11" fmla="*/ 47 h 718"/>
                <a:gd name="T12" fmla="*/ 175 w 719"/>
                <a:gd name="T13" fmla="*/ 62 h 718"/>
                <a:gd name="T14" fmla="*/ 179 w 719"/>
                <a:gd name="T15" fmla="*/ 81 h 718"/>
                <a:gd name="T16" fmla="*/ 179 w 719"/>
                <a:gd name="T17" fmla="*/ 98 h 718"/>
                <a:gd name="T18" fmla="*/ 175 w 719"/>
                <a:gd name="T19" fmla="*/ 116 h 718"/>
                <a:gd name="T20" fmla="*/ 168 w 719"/>
                <a:gd name="T21" fmla="*/ 133 h 718"/>
                <a:gd name="T22" fmla="*/ 159 w 719"/>
                <a:gd name="T23" fmla="*/ 147 h 718"/>
                <a:gd name="T24" fmla="*/ 147 w 719"/>
                <a:gd name="T25" fmla="*/ 159 h 718"/>
                <a:gd name="T26" fmla="*/ 132 w 719"/>
                <a:gd name="T27" fmla="*/ 169 h 718"/>
                <a:gd name="T28" fmla="*/ 116 w 719"/>
                <a:gd name="T29" fmla="*/ 176 h 718"/>
                <a:gd name="T30" fmla="*/ 99 w 719"/>
                <a:gd name="T31" fmla="*/ 179 h 718"/>
                <a:gd name="T32" fmla="*/ 80 w 719"/>
                <a:gd name="T33" fmla="*/ 179 h 718"/>
                <a:gd name="T34" fmla="*/ 63 w 719"/>
                <a:gd name="T35" fmla="*/ 176 h 718"/>
                <a:gd name="T36" fmla="*/ 47 w 719"/>
                <a:gd name="T37" fmla="*/ 169 h 718"/>
                <a:gd name="T38" fmla="*/ 32 w 719"/>
                <a:gd name="T39" fmla="*/ 159 h 718"/>
                <a:gd name="T40" fmla="*/ 20 w 719"/>
                <a:gd name="T41" fmla="*/ 147 h 718"/>
                <a:gd name="T42" fmla="*/ 10 w 719"/>
                <a:gd name="T43" fmla="*/ 133 h 718"/>
                <a:gd name="T44" fmla="*/ 4 w 719"/>
                <a:gd name="T45" fmla="*/ 116 h 718"/>
                <a:gd name="T46" fmla="*/ 0 w 719"/>
                <a:gd name="T47" fmla="*/ 98 h 718"/>
                <a:gd name="T48" fmla="*/ 0 w 719"/>
                <a:gd name="T49" fmla="*/ 81 h 718"/>
                <a:gd name="T50" fmla="*/ 4 w 719"/>
                <a:gd name="T51" fmla="*/ 62 h 718"/>
                <a:gd name="T52" fmla="*/ 10 w 719"/>
                <a:gd name="T53" fmla="*/ 47 h 718"/>
                <a:gd name="T54" fmla="*/ 20 w 719"/>
                <a:gd name="T55" fmla="*/ 33 h 718"/>
                <a:gd name="T56" fmla="*/ 32 w 719"/>
                <a:gd name="T57" fmla="*/ 21 h 718"/>
                <a:gd name="T58" fmla="*/ 47 w 719"/>
                <a:gd name="T59" fmla="*/ 11 h 718"/>
                <a:gd name="T60" fmla="*/ 63 w 719"/>
                <a:gd name="T61" fmla="*/ 4 h 718"/>
                <a:gd name="T62" fmla="*/ 80 w 719"/>
                <a:gd name="T63" fmla="*/ 1 h 7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718"/>
                <a:gd name="T98" fmla="*/ 719 w 719"/>
                <a:gd name="T99" fmla="*/ 718 h 7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718">
                  <a:moveTo>
                    <a:pt x="360" y="0"/>
                  </a:moveTo>
                  <a:lnTo>
                    <a:pt x="397" y="2"/>
                  </a:lnTo>
                  <a:lnTo>
                    <a:pt x="432" y="7"/>
                  </a:lnTo>
                  <a:lnTo>
                    <a:pt x="466" y="16"/>
                  </a:lnTo>
                  <a:lnTo>
                    <a:pt x="500" y="28"/>
                  </a:lnTo>
                  <a:lnTo>
                    <a:pt x="531" y="43"/>
                  </a:lnTo>
                  <a:lnTo>
                    <a:pt x="561" y="61"/>
                  </a:lnTo>
                  <a:lnTo>
                    <a:pt x="588" y="82"/>
                  </a:lnTo>
                  <a:lnTo>
                    <a:pt x="614" y="105"/>
                  </a:lnTo>
                  <a:lnTo>
                    <a:pt x="637" y="130"/>
                  </a:lnTo>
                  <a:lnTo>
                    <a:pt x="658" y="158"/>
                  </a:lnTo>
                  <a:lnTo>
                    <a:pt x="675" y="188"/>
                  </a:lnTo>
                  <a:lnTo>
                    <a:pt x="690" y="219"/>
                  </a:lnTo>
                  <a:lnTo>
                    <a:pt x="703" y="251"/>
                  </a:lnTo>
                  <a:lnTo>
                    <a:pt x="712" y="286"/>
                  </a:lnTo>
                  <a:lnTo>
                    <a:pt x="716" y="322"/>
                  </a:lnTo>
                  <a:lnTo>
                    <a:pt x="719" y="358"/>
                  </a:lnTo>
                  <a:lnTo>
                    <a:pt x="716" y="395"/>
                  </a:lnTo>
                  <a:lnTo>
                    <a:pt x="712" y="431"/>
                  </a:lnTo>
                  <a:lnTo>
                    <a:pt x="703" y="466"/>
                  </a:lnTo>
                  <a:lnTo>
                    <a:pt x="690" y="498"/>
                  </a:lnTo>
                  <a:lnTo>
                    <a:pt x="675" y="530"/>
                  </a:lnTo>
                  <a:lnTo>
                    <a:pt x="658" y="559"/>
                  </a:lnTo>
                  <a:lnTo>
                    <a:pt x="637" y="587"/>
                  </a:lnTo>
                  <a:lnTo>
                    <a:pt x="614" y="612"/>
                  </a:lnTo>
                  <a:lnTo>
                    <a:pt x="588" y="636"/>
                  </a:lnTo>
                  <a:lnTo>
                    <a:pt x="561" y="657"/>
                  </a:lnTo>
                  <a:lnTo>
                    <a:pt x="531" y="674"/>
                  </a:lnTo>
                  <a:lnTo>
                    <a:pt x="500" y="689"/>
                  </a:lnTo>
                  <a:lnTo>
                    <a:pt x="466" y="702"/>
                  </a:lnTo>
                  <a:lnTo>
                    <a:pt x="432" y="711"/>
                  </a:lnTo>
                  <a:lnTo>
                    <a:pt x="397" y="716"/>
                  </a:lnTo>
                  <a:lnTo>
                    <a:pt x="360" y="718"/>
                  </a:lnTo>
                  <a:lnTo>
                    <a:pt x="323" y="716"/>
                  </a:lnTo>
                  <a:lnTo>
                    <a:pt x="288" y="711"/>
                  </a:lnTo>
                  <a:lnTo>
                    <a:pt x="253" y="702"/>
                  </a:lnTo>
                  <a:lnTo>
                    <a:pt x="220" y="689"/>
                  </a:lnTo>
                  <a:lnTo>
                    <a:pt x="189" y="674"/>
                  </a:lnTo>
                  <a:lnTo>
                    <a:pt x="159" y="657"/>
                  </a:lnTo>
                  <a:lnTo>
                    <a:pt x="131" y="636"/>
                  </a:lnTo>
                  <a:lnTo>
                    <a:pt x="106" y="612"/>
                  </a:lnTo>
                  <a:lnTo>
                    <a:pt x="81" y="587"/>
                  </a:lnTo>
                  <a:lnTo>
                    <a:pt x="61" y="559"/>
                  </a:lnTo>
                  <a:lnTo>
                    <a:pt x="43" y="530"/>
                  </a:lnTo>
                  <a:lnTo>
                    <a:pt x="28" y="498"/>
                  </a:lnTo>
                  <a:lnTo>
                    <a:pt x="16" y="466"/>
                  </a:lnTo>
                  <a:lnTo>
                    <a:pt x="6" y="431"/>
                  </a:lnTo>
                  <a:lnTo>
                    <a:pt x="2" y="395"/>
                  </a:lnTo>
                  <a:lnTo>
                    <a:pt x="0" y="358"/>
                  </a:lnTo>
                  <a:lnTo>
                    <a:pt x="2" y="322"/>
                  </a:lnTo>
                  <a:lnTo>
                    <a:pt x="6" y="286"/>
                  </a:lnTo>
                  <a:lnTo>
                    <a:pt x="16" y="251"/>
                  </a:lnTo>
                  <a:lnTo>
                    <a:pt x="28" y="219"/>
                  </a:lnTo>
                  <a:lnTo>
                    <a:pt x="43" y="188"/>
                  </a:lnTo>
                  <a:lnTo>
                    <a:pt x="61" y="158"/>
                  </a:lnTo>
                  <a:lnTo>
                    <a:pt x="81" y="130"/>
                  </a:lnTo>
                  <a:lnTo>
                    <a:pt x="106" y="105"/>
                  </a:lnTo>
                  <a:lnTo>
                    <a:pt x="131" y="82"/>
                  </a:lnTo>
                  <a:lnTo>
                    <a:pt x="159" y="61"/>
                  </a:lnTo>
                  <a:lnTo>
                    <a:pt x="189" y="43"/>
                  </a:lnTo>
                  <a:lnTo>
                    <a:pt x="220" y="28"/>
                  </a:lnTo>
                  <a:lnTo>
                    <a:pt x="253" y="16"/>
                  </a:lnTo>
                  <a:lnTo>
                    <a:pt x="288" y="7"/>
                  </a:lnTo>
                  <a:lnTo>
                    <a:pt x="323" y="2"/>
                  </a:lnTo>
                  <a:lnTo>
                    <a:pt x="360" y="0"/>
                  </a:lnTo>
                  <a:close/>
                </a:path>
              </a:pathLst>
            </a:custGeom>
            <a:solidFill>
              <a:srgbClr val="FF193F"/>
            </a:solidFill>
            <a:ln w="9525">
              <a:noFill/>
              <a:round/>
              <a:headEnd/>
              <a:tailEnd/>
            </a:ln>
          </p:spPr>
          <p:txBody>
            <a:bodyPr/>
            <a:lstStyle/>
            <a:p>
              <a:endParaRPr lang="en-US" dirty="0"/>
            </a:p>
          </p:txBody>
        </p:sp>
        <p:sp>
          <p:nvSpPr>
            <p:cNvPr id="8249" name="Freeform 8"/>
            <p:cNvSpPr>
              <a:spLocks/>
            </p:cNvSpPr>
            <p:nvPr/>
          </p:nvSpPr>
          <p:spPr bwMode="auto">
            <a:xfrm>
              <a:off x="159" y="212"/>
              <a:ext cx="250" cy="250"/>
            </a:xfrm>
            <a:custGeom>
              <a:avLst/>
              <a:gdLst>
                <a:gd name="T0" fmla="*/ 69 w 500"/>
                <a:gd name="T1" fmla="*/ 1 h 500"/>
                <a:gd name="T2" fmla="*/ 82 w 500"/>
                <a:gd name="T3" fmla="*/ 3 h 500"/>
                <a:gd name="T4" fmla="*/ 93 w 500"/>
                <a:gd name="T5" fmla="*/ 8 h 500"/>
                <a:gd name="T6" fmla="*/ 103 w 500"/>
                <a:gd name="T7" fmla="*/ 14 h 500"/>
                <a:gd name="T8" fmla="*/ 111 w 500"/>
                <a:gd name="T9" fmla="*/ 23 h 500"/>
                <a:gd name="T10" fmla="*/ 118 w 500"/>
                <a:gd name="T11" fmla="*/ 33 h 500"/>
                <a:gd name="T12" fmla="*/ 123 w 500"/>
                <a:gd name="T13" fmla="*/ 44 h 500"/>
                <a:gd name="T14" fmla="*/ 125 w 500"/>
                <a:gd name="T15" fmla="*/ 56 h 500"/>
                <a:gd name="T16" fmla="*/ 125 w 500"/>
                <a:gd name="T17" fmla="*/ 69 h 500"/>
                <a:gd name="T18" fmla="*/ 123 w 500"/>
                <a:gd name="T19" fmla="*/ 81 h 500"/>
                <a:gd name="T20" fmla="*/ 118 w 500"/>
                <a:gd name="T21" fmla="*/ 92 h 500"/>
                <a:gd name="T22" fmla="*/ 111 w 500"/>
                <a:gd name="T23" fmla="*/ 103 h 500"/>
                <a:gd name="T24" fmla="*/ 103 w 500"/>
                <a:gd name="T25" fmla="*/ 111 h 500"/>
                <a:gd name="T26" fmla="*/ 93 w 500"/>
                <a:gd name="T27" fmla="*/ 118 h 500"/>
                <a:gd name="T28" fmla="*/ 82 w 500"/>
                <a:gd name="T29" fmla="*/ 122 h 500"/>
                <a:gd name="T30" fmla="*/ 69 w 500"/>
                <a:gd name="T31" fmla="*/ 125 h 500"/>
                <a:gd name="T32" fmla="*/ 57 w 500"/>
                <a:gd name="T33" fmla="*/ 125 h 500"/>
                <a:gd name="T34" fmla="*/ 44 w 500"/>
                <a:gd name="T35" fmla="*/ 122 h 500"/>
                <a:gd name="T36" fmla="*/ 33 w 500"/>
                <a:gd name="T37" fmla="*/ 118 h 500"/>
                <a:gd name="T38" fmla="*/ 23 w 500"/>
                <a:gd name="T39" fmla="*/ 111 h 500"/>
                <a:gd name="T40" fmla="*/ 15 w 500"/>
                <a:gd name="T41" fmla="*/ 103 h 500"/>
                <a:gd name="T42" fmla="*/ 8 w 500"/>
                <a:gd name="T43" fmla="*/ 92 h 500"/>
                <a:gd name="T44" fmla="*/ 3 w 500"/>
                <a:gd name="T45" fmla="*/ 81 h 500"/>
                <a:gd name="T46" fmla="*/ 1 w 500"/>
                <a:gd name="T47" fmla="*/ 69 h 500"/>
                <a:gd name="T48" fmla="*/ 1 w 500"/>
                <a:gd name="T49" fmla="*/ 56 h 500"/>
                <a:gd name="T50" fmla="*/ 3 w 500"/>
                <a:gd name="T51" fmla="*/ 44 h 500"/>
                <a:gd name="T52" fmla="*/ 8 w 500"/>
                <a:gd name="T53" fmla="*/ 33 h 500"/>
                <a:gd name="T54" fmla="*/ 15 w 500"/>
                <a:gd name="T55" fmla="*/ 23 h 500"/>
                <a:gd name="T56" fmla="*/ 23 w 500"/>
                <a:gd name="T57" fmla="*/ 14 h 500"/>
                <a:gd name="T58" fmla="*/ 33 w 500"/>
                <a:gd name="T59" fmla="*/ 8 h 500"/>
                <a:gd name="T60" fmla="*/ 44 w 500"/>
                <a:gd name="T61" fmla="*/ 3 h 500"/>
                <a:gd name="T62" fmla="*/ 57 w 500"/>
                <a:gd name="T63" fmla="*/ 1 h 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0"/>
                <a:gd name="T97" fmla="*/ 0 h 500"/>
                <a:gd name="T98" fmla="*/ 500 w 500"/>
                <a:gd name="T99" fmla="*/ 500 h 5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0" h="500">
                  <a:moveTo>
                    <a:pt x="250" y="0"/>
                  </a:moveTo>
                  <a:lnTo>
                    <a:pt x="275" y="1"/>
                  </a:lnTo>
                  <a:lnTo>
                    <a:pt x="301" y="4"/>
                  </a:lnTo>
                  <a:lnTo>
                    <a:pt x="325" y="11"/>
                  </a:lnTo>
                  <a:lnTo>
                    <a:pt x="348" y="19"/>
                  </a:lnTo>
                  <a:lnTo>
                    <a:pt x="370" y="30"/>
                  </a:lnTo>
                  <a:lnTo>
                    <a:pt x="390" y="42"/>
                  </a:lnTo>
                  <a:lnTo>
                    <a:pt x="409" y="56"/>
                  </a:lnTo>
                  <a:lnTo>
                    <a:pt x="428" y="72"/>
                  </a:lnTo>
                  <a:lnTo>
                    <a:pt x="443" y="91"/>
                  </a:lnTo>
                  <a:lnTo>
                    <a:pt x="458" y="109"/>
                  </a:lnTo>
                  <a:lnTo>
                    <a:pt x="470" y="130"/>
                  </a:lnTo>
                  <a:lnTo>
                    <a:pt x="481" y="152"/>
                  </a:lnTo>
                  <a:lnTo>
                    <a:pt x="489" y="175"/>
                  </a:lnTo>
                  <a:lnTo>
                    <a:pt x="496" y="199"/>
                  </a:lnTo>
                  <a:lnTo>
                    <a:pt x="499" y="223"/>
                  </a:lnTo>
                  <a:lnTo>
                    <a:pt x="500" y="249"/>
                  </a:lnTo>
                  <a:lnTo>
                    <a:pt x="499" y="274"/>
                  </a:lnTo>
                  <a:lnTo>
                    <a:pt x="496" y="299"/>
                  </a:lnTo>
                  <a:lnTo>
                    <a:pt x="489" y="323"/>
                  </a:lnTo>
                  <a:lnTo>
                    <a:pt x="481" y="347"/>
                  </a:lnTo>
                  <a:lnTo>
                    <a:pt x="470" y="368"/>
                  </a:lnTo>
                  <a:lnTo>
                    <a:pt x="458" y="389"/>
                  </a:lnTo>
                  <a:lnTo>
                    <a:pt x="443" y="409"/>
                  </a:lnTo>
                  <a:lnTo>
                    <a:pt x="428" y="426"/>
                  </a:lnTo>
                  <a:lnTo>
                    <a:pt x="409" y="442"/>
                  </a:lnTo>
                  <a:lnTo>
                    <a:pt x="390" y="457"/>
                  </a:lnTo>
                  <a:lnTo>
                    <a:pt x="370" y="470"/>
                  </a:lnTo>
                  <a:lnTo>
                    <a:pt x="348" y="480"/>
                  </a:lnTo>
                  <a:lnTo>
                    <a:pt x="325" y="488"/>
                  </a:lnTo>
                  <a:lnTo>
                    <a:pt x="301" y="495"/>
                  </a:lnTo>
                  <a:lnTo>
                    <a:pt x="275" y="499"/>
                  </a:lnTo>
                  <a:lnTo>
                    <a:pt x="250" y="500"/>
                  </a:lnTo>
                  <a:lnTo>
                    <a:pt x="225" y="499"/>
                  </a:lnTo>
                  <a:lnTo>
                    <a:pt x="199" y="495"/>
                  </a:lnTo>
                  <a:lnTo>
                    <a:pt x="175" y="488"/>
                  </a:lnTo>
                  <a:lnTo>
                    <a:pt x="152" y="480"/>
                  </a:lnTo>
                  <a:lnTo>
                    <a:pt x="130" y="470"/>
                  </a:lnTo>
                  <a:lnTo>
                    <a:pt x="111" y="457"/>
                  </a:lnTo>
                  <a:lnTo>
                    <a:pt x="91" y="442"/>
                  </a:lnTo>
                  <a:lnTo>
                    <a:pt x="74" y="426"/>
                  </a:lnTo>
                  <a:lnTo>
                    <a:pt x="58" y="409"/>
                  </a:lnTo>
                  <a:lnTo>
                    <a:pt x="43" y="389"/>
                  </a:lnTo>
                  <a:lnTo>
                    <a:pt x="30" y="368"/>
                  </a:lnTo>
                  <a:lnTo>
                    <a:pt x="20" y="347"/>
                  </a:lnTo>
                  <a:lnTo>
                    <a:pt x="12" y="323"/>
                  </a:lnTo>
                  <a:lnTo>
                    <a:pt x="5" y="299"/>
                  </a:lnTo>
                  <a:lnTo>
                    <a:pt x="1" y="274"/>
                  </a:lnTo>
                  <a:lnTo>
                    <a:pt x="0" y="249"/>
                  </a:lnTo>
                  <a:lnTo>
                    <a:pt x="1" y="223"/>
                  </a:lnTo>
                  <a:lnTo>
                    <a:pt x="5" y="199"/>
                  </a:lnTo>
                  <a:lnTo>
                    <a:pt x="12" y="175"/>
                  </a:lnTo>
                  <a:lnTo>
                    <a:pt x="20" y="152"/>
                  </a:lnTo>
                  <a:lnTo>
                    <a:pt x="30" y="130"/>
                  </a:lnTo>
                  <a:lnTo>
                    <a:pt x="43" y="109"/>
                  </a:lnTo>
                  <a:lnTo>
                    <a:pt x="58" y="91"/>
                  </a:lnTo>
                  <a:lnTo>
                    <a:pt x="74" y="72"/>
                  </a:lnTo>
                  <a:lnTo>
                    <a:pt x="91" y="56"/>
                  </a:lnTo>
                  <a:lnTo>
                    <a:pt x="111" y="42"/>
                  </a:lnTo>
                  <a:lnTo>
                    <a:pt x="130" y="30"/>
                  </a:lnTo>
                  <a:lnTo>
                    <a:pt x="152" y="19"/>
                  </a:lnTo>
                  <a:lnTo>
                    <a:pt x="175" y="11"/>
                  </a:lnTo>
                  <a:lnTo>
                    <a:pt x="199" y="4"/>
                  </a:lnTo>
                  <a:lnTo>
                    <a:pt x="225" y="1"/>
                  </a:lnTo>
                  <a:lnTo>
                    <a:pt x="250" y="0"/>
                  </a:lnTo>
                  <a:close/>
                </a:path>
              </a:pathLst>
            </a:custGeom>
            <a:solidFill>
              <a:srgbClr val="000000"/>
            </a:solidFill>
            <a:ln w="9525">
              <a:noFill/>
              <a:round/>
              <a:headEnd/>
              <a:tailEnd/>
            </a:ln>
          </p:spPr>
          <p:txBody>
            <a:bodyPr/>
            <a:lstStyle/>
            <a:p>
              <a:endParaRPr lang="en-US" dirty="0"/>
            </a:p>
          </p:txBody>
        </p:sp>
        <p:sp>
          <p:nvSpPr>
            <p:cNvPr id="8250" name="Freeform 9"/>
            <p:cNvSpPr>
              <a:spLocks/>
            </p:cNvSpPr>
            <p:nvPr/>
          </p:nvSpPr>
          <p:spPr bwMode="auto">
            <a:xfrm>
              <a:off x="210" y="264"/>
              <a:ext cx="147" cy="147"/>
            </a:xfrm>
            <a:custGeom>
              <a:avLst/>
              <a:gdLst>
                <a:gd name="T0" fmla="*/ 37 w 292"/>
                <a:gd name="T1" fmla="*/ 0 h 293"/>
                <a:gd name="T2" fmla="*/ 45 w 292"/>
                <a:gd name="T3" fmla="*/ 1 h 293"/>
                <a:gd name="T4" fmla="*/ 52 w 292"/>
                <a:gd name="T5" fmla="*/ 3 h 293"/>
                <a:gd name="T6" fmla="*/ 58 w 292"/>
                <a:gd name="T7" fmla="*/ 7 h 293"/>
                <a:gd name="T8" fmla="*/ 63 w 292"/>
                <a:gd name="T9" fmla="*/ 11 h 293"/>
                <a:gd name="T10" fmla="*/ 68 w 292"/>
                <a:gd name="T11" fmla="*/ 17 h 293"/>
                <a:gd name="T12" fmla="*/ 71 w 292"/>
                <a:gd name="T13" fmla="*/ 23 h 293"/>
                <a:gd name="T14" fmla="*/ 73 w 292"/>
                <a:gd name="T15" fmla="*/ 30 h 293"/>
                <a:gd name="T16" fmla="*/ 74 w 292"/>
                <a:gd name="T17" fmla="*/ 37 h 293"/>
                <a:gd name="T18" fmla="*/ 73 w 292"/>
                <a:gd name="T19" fmla="*/ 44 h 293"/>
                <a:gd name="T20" fmla="*/ 71 w 292"/>
                <a:gd name="T21" fmla="*/ 51 h 293"/>
                <a:gd name="T22" fmla="*/ 68 w 292"/>
                <a:gd name="T23" fmla="*/ 58 h 293"/>
                <a:gd name="T24" fmla="*/ 63 w 292"/>
                <a:gd name="T25" fmla="*/ 63 h 293"/>
                <a:gd name="T26" fmla="*/ 58 w 292"/>
                <a:gd name="T27" fmla="*/ 67 h 293"/>
                <a:gd name="T28" fmla="*/ 52 w 292"/>
                <a:gd name="T29" fmla="*/ 71 h 293"/>
                <a:gd name="T30" fmla="*/ 45 w 292"/>
                <a:gd name="T31" fmla="*/ 73 h 293"/>
                <a:gd name="T32" fmla="*/ 37 w 292"/>
                <a:gd name="T33" fmla="*/ 74 h 293"/>
                <a:gd name="T34" fmla="*/ 29 w 292"/>
                <a:gd name="T35" fmla="*/ 73 h 293"/>
                <a:gd name="T36" fmla="*/ 23 w 292"/>
                <a:gd name="T37" fmla="*/ 71 h 293"/>
                <a:gd name="T38" fmla="*/ 16 w 292"/>
                <a:gd name="T39" fmla="*/ 67 h 293"/>
                <a:gd name="T40" fmla="*/ 11 w 292"/>
                <a:gd name="T41" fmla="*/ 63 h 293"/>
                <a:gd name="T42" fmla="*/ 7 w 292"/>
                <a:gd name="T43" fmla="*/ 58 h 293"/>
                <a:gd name="T44" fmla="*/ 3 w 292"/>
                <a:gd name="T45" fmla="*/ 51 h 293"/>
                <a:gd name="T46" fmla="*/ 1 w 292"/>
                <a:gd name="T47" fmla="*/ 44 h 293"/>
                <a:gd name="T48" fmla="*/ 0 w 292"/>
                <a:gd name="T49" fmla="*/ 37 h 293"/>
                <a:gd name="T50" fmla="*/ 1 w 292"/>
                <a:gd name="T51" fmla="*/ 30 h 293"/>
                <a:gd name="T52" fmla="*/ 3 w 292"/>
                <a:gd name="T53" fmla="*/ 23 h 293"/>
                <a:gd name="T54" fmla="*/ 7 w 292"/>
                <a:gd name="T55" fmla="*/ 17 h 293"/>
                <a:gd name="T56" fmla="*/ 11 w 292"/>
                <a:gd name="T57" fmla="*/ 11 h 293"/>
                <a:gd name="T58" fmla="*/ 16 w 292"/>
                <a:gd name="T59" fmla="*/ 7 h 293"/>
                <a:gd name="T60" fmla="*/ 23 w 292"/>
                <a:gd name="T61" fmla="*/ 3 h 293"/>
                <a:gd name="T62" fmla="*/ 29 w 292"/>
                <a:gd name="T63" fmla="*/ 1 h 293"/>
                <a:gd name="T64" fmla="*/ 37 w 292"/>
                <a:gd name="T65" fmla="*/ 0 h 2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2"/>
                <a:gd name="T100" fmla="*/ 0 h 293"/>
                <a:gd name="T101" fmla="*/ 292 w 292"/>
                <a:gd name="T102" fmla="*/ 293 h 2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2" h="293">
                  <a:moveTo>
                    <a:pt x="146" y="0"/>
                  </a:moveTo>
                  <a:lnTo>
                    <a:pt x="176" y="4"/>
                  </a:lnTo>
                  <a:lnTo>
                    <a:pt x="204" y="12"/>
                  </a:lnTo>
                  <a:lnTo>
                    <a:pt x="228" y="26"/>
                  </a:lnTo>
                  <a:lnTo>
                    <a:pt x="250" y="43"/>
                  </a:lnTo>
                  <a:lnTo>
                    <a:pt x="268" y="65"/>
                  </a:lnTo>
                  <a:lnTo>
                    <a:pt x="281" y="89"/>
                  </a:lnTo>
                  <a:lnTo>
                    <a:pt x="289" y="117"/>
                  </a:lnTo>
                  <a:lnTo>
                    <a:pt x="292" y="146"/>
                  </a:lnTo>
                  <a:lnTo>
                    <a:pt x="289" y="176"/>
                  </a:lnTo>
                  <a:lnTo>
                    <a:pt x="281" y="203"/>
                  </a:lnTo>
                  <a:lnTo>
                    <a:pt x="268" y="229"/>
                  </a:lnTo>
                  <a:lnTo>
                    <a:pt x="250" y="250"/>
                  </a:lnTo>
                  <a:lnTo>
                    <a:pt x="228" y="268"/>
                  </a:lnTo>
                  <a:lnTo>
                    <a:pt x="204" y="282"/>
                  </a:lnTo>
                  <a:lnTo>
                    <a:pt x="176" y="290"/>
                  </a:lnTo>
                  <a:lnTo>
                    <a:pt x="146" y="293"/>
                  </a:lnTo>
                  <a:lnTo>
                    <a:pt x="116" y="290"/>
                  </a:lnTo>
                  <a:lnTo>
                    <a:pt x="90" y="282"/>
                  </a:lnTo>
                  <a:lnTo>
                    <a:pt x="64" y="268"/>
                  </a:lnTo>
                  <a:lnTo>
                    <a:pt x="42" y="250"/>
                  </a:lnTo>
                  <a:lnTo>
                    <a:pt x="25" y="229"/>
                  </a:lnTo>
                  <a:lnTo>
                    <a:pt x="11" y="203"/>
                  </a:lnTo>
                  <a:lnTo>
                    <a:pt x="3" y="176"/>
                  </a:lnTo>
                  <a:lnTo>
                    <a:pt x="0" y="146"/>
                  </a:lnTo>
                  <a:lnTo>
                    <a:pt x="3" y="117"/>
                  </a:lnTo>
                  <a:lnTo>
                    <a:pt x="11" y="89"/>
                  </a:lnTo>
                  <a:lnTo>
                    <a:pt x="25" y="65"/>
                  </a:lnTo>
                  <a:lnTo>
                    <a:pt x="42" y="43"/>
                  </a:lnTo>
                  <a:lnTo>
                    <a:pt x="64" y="26"/>
                  </a:lnTo>
                  <a:lnTo>
                    <a:pt x="90" y="12"/>
                  </a:lnTo>
                  <a:lnTo>
                    <a:pt x="116" y="4"/>
                  </a:lnTo>
                  <a:lnTo>
                    <a:pt x="146" y="0"/>
                  </a:lnTo>
                  <a:close/>
                </a:path>
              </a:pathLst>
            </a:custGeom>
            <a:solidFill>
              <a:srgbClr val="FF193F"/>
            </a:solidFill>
            <a:ln w="9525">
              <a:noFill/>
              <a:round/>
              <a:headEnd/>
              <a:tailEnd/>
            </a:ln>
          </p:spPr>
          <p:txBody>
            <a:bodyPr/>
            <a:lstStyle/>
            <a:p>
              <a:endParaRPr lang="en-US" dirty="0"/>
            </a:p>
          </p:txBody>
        </p:sp>
        <p:sp>
          <p:nvSpPr>
            <p:cNvPr id="8251" name="Freeform 10"/>
            <p:cNvSpPr>
              <a:spLocks/>
            </p:cNvSpPr>
            <p:nvPr/>
          </p:nvSpPr>
          <p:spPr bwMode="auto">
            <a:xfrm>
              <a:off x="256" y="316"/>
              <a:ext cx="53" cy="52"/>
            </a:xfrm>
            <a:custGeom>
              <a:avLst/>
              <a:gdLst>
                <a:gd name="T0" fmla="*/ 13 w 106"/>
                <a:gd name="T1" fmla="*/ 0 h 105"/>
                <a:gd name="T2" fmla="*/ 15 w 106"/>
                <a:gd name="T3" fmla="*/ 0 h 105"/>
                <a:gd name="T4" fmla="*/ 19 w 106"/>
                <a:gd name="T5" fmla="*/ 1 h 105"/>
                <a:gd name="T6" fmla="*/ 21 w 106"/>
                <a:gd name="T7" fmla="*/ 2 h 105"/>
                <a:gd name="T8" fmla="*/ 23 w 106"/>
                <a:gd name="T9" fmla="*/ 3 h 105"/>
                <a:gd name="T10" fmla="*/ 24 w 106"/>
                <a:gd name="T11" fmla="*/ 5 h 105"/>
                <a:gd name="T12" fmla="*/ 26 w 106"/>
                <a:gd name="T13" fmla="*/ 7 h 105"/>
                <a:gd name="T14" fmla="*/ 27 w 106"/>
                <a:gd name="T15" fmla="*/ 10 h 105"/>
                <a:gd name="T16" fmla="*/ 27 w 106"/>
                <a:gd name="T17" fmla="*/ 13 h 105"/>
                <a:gd name="T18" fmla="*/ 27 w 106"/>
                <a:gd name="T19" fmla="*/ 15 h 105"/>
                <a:gd name="T20" fmla="*/ 26 w 106"/>
                <a:gd name="T21" fmla="*/ 18 h 105"/>
                <a:gd name="T22" fmla="*/ 24 w 106"/>
                <a:gd name="T23" fmla="*/ 20 h 105"/>
                <a:gd name="T24" fmla="*/ 23 w 106"/>
                <a:gd name="T25" fmla="*/ 22 h 105"/>
                <a:gd name="T26" fmla="*/ 21 w 106"/>
                <a:gd name="T27" fmla="*/ 23 h 105"/>
                <a:gd name="T28" fmla="*/ 19 w 106"/>
                <a:gd name="T29" fmla="*/ 25 h 105"/>
                <a:gd name="T30" fmla="*/ 15 w 106"/>
                <a:gd name="T31" fmla="*/ 25 h 105"/>
                <a:gd name="T32" fmla="*/ 13 w 106"/>
                <a:gd name="T33" fmla="*/ 26 h 105"/>
                <a:gd name="T34" fmla="*/ 11 w 106"/>
                <a:gd name="T35" fmla="*/ 25 h 105"/>
                <a:gd name="T36" fmla="*/ 8 w 106"/>
                <a:gd name="T37" fmla="*/ 25 h 105"/>
                <a:gd name="T38" fmla="*/ 6 w 106"/>
                <a:gd name="T39" fmla="*/ 23 h 105"/>
                <a:gd name="T40" fmla="*/ 3 w 106"/>
                <a:gd name="T41" fmla="*/ 22 h 105"/>
                <a:gd name="T42" fmla="*/ 3 w 106"/>
                <a:gd name="T43" fmla="*/ 20 h 105"/>
                <a:gd name="T44" fmla="*/ 1 w 106"/>
                <a:gd name="T45" fmla="*/ 18 h 105"/>
                <a:gd name="T46" fmla="*/ 1 w 106"/>
                <a:gd name="T47" fmla="*/ 15 h 105"/>
                <a:gd name="T48" fmla="*/ 0 w 106"/>
                <a:gd name="T49" fmla="*/ 13 h 105"/>
                <a:gd name="T50" fmla="*/ 1 w 106"/>
                <a:gd name="T51" fmla="*/ 10 h 105"/>
                <a:gd name="T52" fmla="*/ 1 w 106"/>
                <a:gd name="T53" fmla="*/ 7 h 105"/>
                <a:gd name="T54" fmla="*/ 3 w 106"/>
                <a:gd name="T55" fmla="*/ 5 h 105"/>
                <a:gd name="T56" fmla="*/ 3 w 106"/>
                <a:gd name="T57" fmla="*/ 3 h 105"/>
                <a:gd name="T58" fmla="*/ 6 w 106"/>
                <a:gd name="T59" fmla="*/ 2 h 105"/>
                <a:gd name="T60" fmla="*/ 8 w 106"/>
                <a:gd name="T61" fmla="*/ 1 h 105"/>
                <a:gd name="T62" fmla="*/ 11 w 106"/>
                <a:gd name="T63" fmla="*/ 0 h 105"/>
                <a:gd name="T64" fmla="*/ 13 w 106"/>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105"/>
                <a:gd name="T101" fmla="*/ 106 w 106"/>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105">
                  <a:moveTo>
                    <a:pt x="53" y="0"/>
                  </a:moveTo>
                  <a:lnTo>
                    <a:pt x="63" y="1"/>
                  </a:lnTo>
                  <a:lnTo>
                    <a:pt x="73" y="4"/>
                  </a:lnTo>
                  <a:lnTo>
                    <a:pt x="83" y="9"/>
                  </a:lnTo>
                  <a:lnTo>
                    <a:pt x="90" y="15"/>
                  </a:lnTo>
                  <a:lnTo>
                    <a:pt x="96" y="23"/>
                  </a:lnTo>
                  <a:lnTo>
                    <a:pt x="101" y="31"/>
                  </a:lnTo>
                  <a:lnTo>
                    <a:pt x="105" y="41"/>
                  </a:lnTo>
                  <a:lnTo>
                    <a:pt x="106" y="52"/>
                  </a:lnTo>
                  <a:lnTo>
                    <a:pt x="105" y="62"/>
                  </a:lnTo>
                  <a:lnTo>
                    <a:pt x="101" y="72"/>
                  </a:lnTo>
                  <a:lnTo>
                    <a:pt x="96" y="82"/>
                  </a:lnTo>
                  <a:lnTo>
                    <a:pt x="90" y="90"/>
                  </a:lnTo>
                  <a:lnTo>
                    <a:pt x="83" y="95"/>
                  </a:lnTo>
                  <a:lnTo>
                    <a:pt x="73" y="100"/>
                  </a:lnTo>
                  <a:lnTo>
                    <a:pt x="63" y="103"/>
                  </a:lnTo>
                  <a:lnTo>
                    <a:pt x="53" y="105"/>
                  </a:lnTo>
                  <a:lnTo>
                    <a:pt x="42" y="103"/>
                  </a:lnTo>
                  <a:lnTo>
                    <a:pt x="32" y="100"/>
                  </a:lnTo>
                  <a:lnTo>
                    <a:pt x="23" y="95"/>
                  </a:lnTo>
                  <a:lnTo>
                    <a:pt x="15" y="90"/>
                  </a:lnTo>
                  <a:lnTo>
                    <a:pt x="9" y="82"/>
                  </a:lnTo>
                  <a:lnTo>
                    <a:pt x="4" y="72"/>
                  </a:lnTo>
                  <a:lnTo>
                    <a:pt x="1" y="62"/>
                  </a:lnTo>
                  <a:lnTo>
                    <a:pt x="0" y="52"/>
                  </a:lnTo>
                  <a:lnTo>
                    <a:pt x="1" y="41"/>
                  </a:lnTo>
                  <a:lnTo>
                    <a:pt x="4" y="31"/>
                  </a:lnTo>
                  <a:lnTo>
                    <a:pt x="9" y="23"/>
                  </a:lnTo>
                  <a:lnTo>
                    <a:pt x="15" y="15"/>
                  </a:lnTo>
                  <a:lnTo>
                    <a:pt x="23" y="9"/>
                  </a:lnTo>
                  <a:lnTo>
                    <a:pt x="32" y="4"/>
                  </a:lnTo>
                  <a:lnTo>
                    <a:pt x="42" y="1"/>
                  </a:lnTo>
                  <a:lnTo>
                    <a:pt x="53" y="0"/>
                  </a:lnTo>
                  <a:close/>
                </a:path>
              </a:pathLst>
            </a:custGeom>
            <a:solidFill>
              <a:srgbClr val="000000"/>
            </a:solidFill>
            <a:ln w="9525">
              <a:noFill/>
              <a:round/>
              <a:headEnd/>
              <a:tailEnd/>
            </a:ln>
          </p:spPr>
          <p:txBody>
            <a:bodyPr/>
            <a:lstStyle/>
            <a:p>
              <a:endParaRPr lang="en-US" dirty="0"/>
            </a:p>
          </p:txBody>
        </p:sp>
      </p:grpSp>
      <p:grpSp>
        <p:nvGrpSpPr>
          <p:cNvPr id="3" name="Group 11"/>
          <p:cNvGrpSpPr>
            <a:grpSpLocks/>
          </p:cNvGrpSpPr>
          <p:nvPr/>
        </p:nvGrpSpPr>
        <p:grpSpPr bwMode="auto">
          <a:xfrm rot="4705840">
            <a:off x="7994740" y="891815"/>
            <a:ext cx="935038" cy="1173163"/>
            <a:chOff x="137" y="32"/>
            <a:chExt cx="301" cy="355"/>
          </a:xfrm>
        </p:grpSpPr>
        <p:sp>
          <p:nvSpPr>
            <p:cNvPr id="8198" name="Freeform 12"/>
            <p:cNvSpPr>
              <a:spLocks/>
            </p:cNvSpPr>
            <p:nvPr/>
          </p:nvSpPr>
          <p:spPr bwMode="auto">
            <a:xfrm>
              <a:off x="245" y="35"/>
              <a:ext cx="105" cy="168"/>
            </a:xfrm>
            <a:custGeom>
              <a:avLst/>
              <a:gdLst>
                <a:gd name="T0" fmla="*/ 1 w 210"/>
                <a:gd name="T1" fmla="*/ 84 h 337"/>
                <a:gd name="T2" fmla="*/ 52 w 210"/>
                <a:gd name="T3" fmla="*/ 32 h 337"/>
                <a:gd name="T4" fmla="*/ 53 w 210"/>
                <a:gd name="T5" fmla="*/ 0 h 337"/>
                <a:gd name="T6" fmla="*/ 0 w 210"/>
                <a:gd name="T7" fmla="*/ 49 h 337"/>
                <a:gd name="T8" fmla="*/ 1 w 210"/>
                <a:gd name="T9" fmla="*/ 84 h 337"/>
                <a:gd name="T10" fmla="*/ 0 60000 65536"/>
                <a:gd name="T11" fmla="*/ 0 60000 65536"/>
                <a:gd name="T12" fmla="*/ 0 60000 65536"/>
                <a:gd name="T13" fmla="*/ 0 60000 65536"/>
                <a:gd name="T14" fmla="*/ 0 60000 65536"/>
                <a:gd name="T15" fmla="*/ 0 w 210"/>
                <a:gd name="T16" fmla="*/ 0 h 337"/>
                <a:gd name="T17" fmla="*/ 210 w 210"/>
                <a:gd name="T18" fmla="*/ 337 h 337"/>
              </a:gdLst>
              <a:ahLst/>
              <a:cxnLst>
                <a:cxn ang="T10">
                  <a:pos x="T0" y="T1"/>
                </a:cxn>
                <a:cxn ang="T11">
                  <a:pos x="T2" y="T3"/>
                </a:cxn>
                <a:cxn ang="T12">
                  <a:pos x="T4" y="T5"/>
                </a:cxn>
                <a:cxn ang="T13">
                  <a:pos x="T6" y="T7"/>
                </a:cxn>
                <a:cxn ang="T14">
                  <a:pos x="T8" y="T9"/>
                </a:cxn>
              </a:cxnLst>
              <a:rect l="T15" t="T16" r="T17" b="T18"/>
              <a:pathLst>
                <a:path w="210" h="337">
                  <a:moveTo>
                    <a:pt x="4" y="337"/>
                  </a:moveTo>
                  <a:lnTo>
                    <a:pt x="207" y="131"/>
                  </a:lnTo>
                  <a:lnTo>
                    <a:pt x="210" y="0"/>
                  </a:lnTo>
                  <a:lnTo>
                    <a:pt x="0" y="199"/>
                  </a:lnTo>
                  <a:lnTo>
                    <a:pt x="4" y="337"/>
                  </a:lnTo>
                  <a:close/>
                </a:path>
              </a:pathLst>
            </a:custGeom>
            <a:solidFill>
              <a:srgbClr val="FFBF4C"/>
            </a:solidFill>
            <a:ln w="9525">
              <a:noFill/>
              <a:round/>
              <a:headEnd/>
              <a:tailEnd/>
            </a:ln>
          </p:spPr>
          <p:txBody>
            <a:bodyPr/>
            <a:lstStyle/>
            <a:p>
              <a:endParaRPr lang="en-US" dirty="0"/>
            </a:p>
          </p:txBody>
        </p:sp>
        <p:sp>
          <p:nvSpPr>
            <p:cNvPr id="8199" name="Freeform 13"/>
            <p:cNvSpPr>
              <a:spLocks/>
            </p:cNvSpPr>
            <p:nvPr/>
          </p:nvSpPr>
          <p:spPr bwMode="auto">
            <a:xfrm>
              <a:off x="246" y="98"/>
              <a:ext cx="106" cy="107"/>
            </a:xfrm>
            <a:custGeom>
              <a:avLst/>
              <a:gdLst>
                <a:gd name="T0" fmla="*/ 51 w 212"/>
                <a:gd name="T1" fmla="*/ 1 h 213"/>
                <a:gd name="T2" fmla="*/ 51 w 212"/>
                <a:gd name="T3" fmla="*/ 1 h 213"/>
                <a:gd name="T4" fmla="*/ 0 w 212"/>
                <a:gd name="T5" fmla="*/ 52 h 213"/>
                <a:gd name="T6" fmla="*/ 2 w 212"/>
                <a:gd name="T7" fmla="*/ 54 h 213"/>
                <a:gd name="T8" fmla="*/ 53 w 212"/>
                <a:gd name="T9" fmla="*/ 2 h 213"/>
                <a:gd name="T10" fmla="*/ 53 w 212"/>
                <a:gd name="T11" fmla="*/ 1 h 213"/>
                <a:gd name="T12" fmla="*/ 53 w 212"/>
                <a:gd name="T13" fmla="*/ 2 h 213"/>
                <a:gd name="T14" fmla="*/ 53 w 212"/>
                <a:gd name="T15" fmla="*/ 1 h 213"/>
                <a:gd name="T16" fmla="*/ 53 w 212"/>
                <a:gd name="T17" fmla="*/ 1 h 213"/>
                <a:gd name="T18" fmla="*/ 52 w 212"/>
                <a:gd name="T19" fmla="*/ 0 h 213"/>
                <a:gd name="T20" fmla="*/ 51 w 212"/>
                <a:gd name="T21" fmla="*/ 1 h 213"/>
                <a:gd name="T22" fmla="*/ 51 w 212"/>
                <a:gd name="T23" fmla="*/ 1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
                <a:gd name="T37" fmla="*/ 0 h 213"/>
                <a:gd name="T38" fmla="*/ 212 w 212"/>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 h="213">
                  <a:moveTo>
                    <a:pt x="201" y="4"/>
                  </a:moveTo>
                  <a:lnTo>
                    <a:pt x="203" y="1"/>
                  </a:lnTo>
                  <a:lnTo>
                    <a:pt x="0" y="206"/>
                  </a:lnTo>
                  <a:lnTo>
                    <a:pt x="7" y="213"/>
                  </a:lnTo>
                  <a:lnTo>
                    <a:pt x="210" y="8"/>
                  </a:lnTo>
                  <a:lnTo>
                    <a:pt x="212" y="4"/>
                  </a:lnTo>
                  <a:lnTo>
                    <a:pt x="210" y="8"/>
                  </a:lnTo>
                  <a:lnTo>
                    <a:pt x="211" y="4"/>
                  </a:lnTo>
                  <a:lnTo>
                    <a:pt x="210" y="1"/>
                  </a:lnTo>
                  <a:lnTo>
                    <a:pt x="206" y="0"/>
                  </a:lnTo>
                  <a:lnTo>
                    <a:pt x="203" y="1"/>
                  </a:lnTo>
                  <a:lnTo>
                    <a:pt x="201" y="4"/>
                  </a:lnTo>
                  <a:close/>
                </a:path>
              </a:pathLst>
            </a:custGeom>
            <a:solidFill>
              <a:srgbClr val="000000"/>
            </a:solidFill>
            <a:ln w="9525">
              <a:noFill/>
              <a:round/>
              <a:headEnd/>
              <a:tailEnd/>
            </a:ln>
          </p:spPr>
          <p:txBody>
            <a:bodyPr/>
            <a:lstStyle/>
            <a:p>
              <a:endParaRPr lang="en-US" dirty="0"/>
            </a:p>
          </p:txBody>
        </p:sp>
        <p:sp>
          <p:nvSpPr>
            <p:cNvPr id="8200" name="Freeform 14"/>
            <p:cNvSpPr>
              <a:spLocks/>
            </p:cNvSpPr>
            <p:nvPr/>
          </p:nvSpPr>
          <p:spPr bwMode="auto">
            <a:xfrm>
              <a:off x="346" y="32"/>
              <a:ext cx="7" cy="69"/>
            </a:xfrm>
            <a:custGeom>
              <a:avLst/>
              <a:gdLst>
                <a:gd name="T0" fmla="*/ 3 w 13"/>
                <a:gd name="T1" fmla="*/ 3 h 137"/>
                <a:gd name="T2" fmla="*/ 1 w 13"/>
                <a:gd name="T3" fmla="*/ 2 h 137"/>
                <a:gd name="T4" fmla="*/ 0 w 13"/>
                <a:gd name="T5" fmla="*/ 35 h 137"/>
                <a:gd name="T6" fmla="*/ 3 w 13"/>
                <a:gd name="T7" fmla="*/ 35 h 137"/>
                <a:gd name="T8" fmla="*/ 4 w 13"/>
                <a:gd name="T9" fmla="*/ 2 h 137"/>
                <a:gd name="T10" fmla="*/ 1 w 13"/>
                <a:gd name="T11" fmla="*/ 1 h 137"/>
                <a:gd name="T12" fmla="*/ 4 w 13"/>
                <a:gd name="T13" fmla="*/ 2 h 137"/>
                <a:gd name="T14" fmla="*/ 3 w 13"/>
                <a:gd name="T15" fmla="*/ 1 h 137"/>
                <a:gd name="T16" fmla="*/ 2 w 13"/>
                <a:gd name="T17" fmla="*/ 0 h 137"/>
                <a:gd name="T18" fmla="*/ 1 w 13"/>
                <a:gd name="T19" fmla="*/ 1 h 137"/>
                <a:gd name="T20" fmla="*/ 1 w 13"/>
                <a:gd name="T21" fmla="*/ 2 h 137"/>
                <a:gd name="T22" fmla="*/ 3 w 13"/>
                <a:gd name="T23" fmla="*/ 3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137"/>
                <a:gd name="T38" fmla="*/ 13 w 13"/>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137">
                  <a:moveTo>
                    <a:pt x="11" y="9"/>
                  </a:moveTo>
                  <a:lnTo>
                    <a:pt x="2" y="6"/>
                  </a:lnTo>
                  <a:lnTo>
                    <a:pt x="0" y="137"/>
                  </a:lnTo>
                  <a:lnTo>
                    <a:pt x="11" y="137"/>
                  </a:lnTo>
                  <a:lnTo>
                    <a:pt x="13" y="6"/>
                  </a:lnTo>
                  <a:lnTo>
                    <a:pt x="4" y="3"/>
                  </a:lnTo>
                  <a:lnTo>
                    <a:pt x="13" y="6"/>
                  </a:lnTo>
                  <a:lnTo>
                    <a:pt x="11" y="3"/>
                  </a:lnTo>
                  <a:lnTo>
                    <a:pt x="8" y="0"/>
                  </a:lnTo>
                  <a:lnTo>
                    <a:pt x="4" y="3"/>
                  </a:lnTo>
                  <a:lnTo>
                    <a:pt x="2" y="6"/>
                  </a:lnTo>
                  <a:lnTo>
                    <a:pt x="11" y="9"/>
                  </a:lnTo>
                  <a:close/>
                </a:path>
              </a:pathLst>
            </a:custGeom>
            <a:solidFill>
              <a:srgbClr val="000000"/>
            </a:solidFill>
            <a:ln w="9525">
              <a:noFill/>
              <a:round/>
              <a:headEnd/>
              <a:tailEnd/>
            </a:ln>
          </p:spPr>
          <p:txBody>
            <a:bodyPr/>
            <a:lstStyle/>
            <a:p>
              <a:endParaRPr lang="en-US" dirty="0"/>
            </a:p>
          </p:txBody>
        </p:sp>
        <p:sp>
          <p:nvSpPr>
            <p:cNvPr id="8201" name="Freeform 15"/>
            <p:cNvSpPr>
              <a:spLocks/>
            </p:cNvSpPr>
            <p:nvPr/>
          </p:nvSpPr>
          <p:spPr bwMode="auto">
            <a:xfrm>
              <a:off x="243" y="33"/>
              <a:ext cx="109" cy="104"/>
            </a:xfrm>
            <a:custGeom>
              <a:avLst/>
              <a:gdLst>
                <a:gd name="T0" fmla="*/ 3 w 219"/>
                <a:gd name="T1" fmla="*/ 51 h 207"/>
                <a:gd name="T2" fmla="*/ 2 w 219"/>
                <a:gd name="T3" fmla="*/ 52 h 207"/>
                <a:gd name="T4" fmla="*/ 54 w 219"/>
                <a:gd name="T5" fmla="*/ 2 h 207"/>
                <a:gd name="T6" fmla="*/ 53 w 219"/>
                <a:gd name="T7" fmla="*/ 0 h 207"/>
                <a:gd name="T8" fmla="*/ 0 w 219"/>
                <a:gd name="T9" fmla="*/ 50 h 207"/>
                <a:gd name="T10" fmla="*/ 0 w 219"/>
                <a:gd name="T11" fmla="*/ 51 h 207"/>
                <a:gd name="T12" fmla="*/ 0 w 219"/>
                <a:gd name="T13" fmla="*/ 50 h 207"/>
                <a:gd name="T14" fmla="*/ 0 w 219"/>
                <a:gd name="T15" fmla="*/ 51 h 207"/>
                <a:gd name="T16" fmla="*/ 0 w 219"/>
                <a:gd name="T17" fmla="*/ 52 h 207"/>
                <a:gd name="T18" fmla="*/ 1 w 219"/>
                <a:gd name="T19" fmla="*/ 52 h 207"/>
                <a:gd name="T20" fmla="*/ 2 w 219"/>
                <a:gd name="T21" fmla="*/ 52 h 207"/>
                <a:gd name="T22" fmla="*/ 3 w 219"/>
                <a:gd name="T23" fmla="*/ 51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9"/>
                <a:gd name="T37" fmla="*/ 0 h 207"/>
                <a:gd name="T38" fmla="*/ 219 w 219"/>
                <a:gd name="T39" fmla="*/ 207 h 2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9" h="207">
                  <a:moveTo>
                    <a:pt x="12" y="202"/>
                  </a:moveTo>
                  <a:lnTo>
                    <a:pt x="9" y="206"/>
                  </a:lnTo>
                  <a:lnTo>
                    <a:pt x="219" y="6"/>
                  </a:lnTo>
                  <a:lnTo>
                    <a:pt x="212" y="0"/>
                  </a:lnTo>
                  <a:lnTo>
                    <a:pt x="2" y="199"/>
                  </a:lnTo>
                  <a:lnTo>
                    <a:pt x="0" y="202"/>
                  </a:lnTo>
                  <a:lnTo>
                    <a:pt x="2" y="199"/>
                  </a:lnTo>
                  <a:lnTo>
                    <a:pt x="1" y="202"/>
                  </a:lnTo>
                  <a:lnTo>
                    <a:pt x="2" y="206"/>
                  </a:lnTo>
                  <a:lnTo>
                    <a:pt x="6" y="207"/>
                  </a:lnTo>
                  <a:lnTo>
                    <a:pt x="9" y="206"/>
                  </a:lnTo>
                  <a:lnTo>
                    <a:pt x="12" y="202"/>
                  </a:lnTo>
                  <a:close/>
                </a:path>
              </a:pathLst>
            </a:custGeom>
            <a:solidFill>
              <a:srgbClr val="000000"/>
            </a:solidFill>
            <a:ln w="9525">
              <a:noFill/>
              <a:round/>
              <a:headEnd/>
              <a:tailEnd/>
            </a:ln>
          </p:spPr>
          <p:txBody>
            <a:bodyPr/>
            <a:lstStyle/>
            <a:p>
              <a:endParaRPr lang="en-US" dirty="0"/>
            </a:p>
          </p:txBody>
        </p:sp>
        <p:sp>
          <p:nvSpPr>
            <p:cNvPr id="8202" name="Freeform 16"/>
            <p:cNvSpPr>
              <a:spLocks/>
            </p:cNvSpPr>
            <p:nvPr/>
          </p:nvSpPr>
          <p:spPr bwMode="auto">
            <a:xfrm>
              <a:off x="243" y="135"/>
              <a:ext cx="8" cy="71"/>
            </a:xfrm>
            <a:custGeom>
              <a:avLst/>
              <a:gdLst>
                <a:gd name="T0" fmla="*/ 1 w 16"/>
                <a:gd name="T1" fmla="*/ 34 h 142"/>
                <a:gd name="T2" fmla="*/ 4 w 16"/>
                <a:gd name="T3" fmla="*/ 35 h 142"/>
                <a:gd name="T4" fmla="*/ 3 w 16"/>
                <a:gd name="T5" fmla="*/ 0 h 142"/>
                <a:gd name="T6" fmla="*/ 0 w 16"/>
                <a:gd name="T7" fmla="*/ 0 h 142"/>
                <a:gd name="T8" fmla="*/ 1 w 16"/>
                <a:gd name="T9" fmla="*/ 35 h 142"/>
                <a:gd name="T10" fmla="*/ 3 w 16"/>
                <a:gd name="T11" fmla="*/ 36 h 142"/>
                <a:gd name="T12" fmla="*/ 1 w 16"/>
                <a:gd name="T13" fmla="*/ 35 h 142"/>
                <a:gd name="T14" fmla="*/ 1 w 16"/>
                <a:gd name="T15" fmla="*/ 36 h 142"/>
                <a:gd name="T16" fmla="*/ 2 w 16"/>
                <a:gd name="T17" fmla="*/ 36 h 142"/>
                <a:gd name="T18" fmla="*/ 3 w 16"/>
                <a:gd name="T19" fmla="*/ 36 h 142"/>
                <a:gd name="T20" fmla="*/ 4 w 16"/>
                <a:gd name="T21" fmla="*/ 35 h 142"/>
                <a:gd name="T22" fmla="*/ 1 w 16"/>
                <a:gd name="T23" fmla="*/ 34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2"/>
                <a:gd name="T38" fmla="*/ 16 w 16"/>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2">
                  <a:moveTo>
                    <a:pt x="7" y="134"/>
                  </a:moveTo>
                  <a:lnTo>
                    <a:pt x="16" y="138"/>
                  </a:lnTo>
                  <a:lnTo>
                    <a:pt x="12" y="0"/>
                  </a:lnTo>
                  <a:lnTo>
                    <a:pt x="0" y="0"/>
                  </a:lnTo>
                  <a:lnTo>
                    <a:pt x="5" y="138"/>
                  </a:lnTo>
                  <a:lnTo>
                    <a:pt x="14" y="141"/>
                  </a:lnTo>
                  <a:lnTo>
                    <a:pt x="5" y="138"/>
                  </a:lnTo>
                  <a:lnTo>
                    <a:pt x="7" y="141"/>
                  </a:lnTo>
                  <a:lnTo>
                    <a:pt x="10" y="142"/>
                  </a:lnTo>
                  <a:lnTo>
                    <a:pt x="14" y="141"/>
                  </a:lnTo>
                  <a:lnTo>
                    <a:pt x="16" y="138"/>
                  </a:lnTo>
                  <a:lnTo>
                    <a:pt x="7" y="134"/>
                  </a:lnTo>
                  <a:close/>
                </a:path>
              </a:pathLst>
            </a:custGeom>
            <a:solidFill>
              <a:srgbClr val="000000"/>
            </a:solidFill>
            <a:ln w="9525">
              <a:noFill/>
              <a:round/>
              <a:headEnd/>
              <a:tailEnd/>
            </a:ln>
          </p:spPr>
          <p:txBody>
            <a:bodyPr/>
            <a:lstStyle/>
            <a:p>
              <a:endParaRPr lang="en-US" dirty="0"/>
            </a:p>
          </p:txBody>
        </p:sp>
        <p:sp>
          <p:nvSpPr>
            <p:cNvPr id="8203" name="Freeform 17"/>
            <p:cNvSpPr>
              <a:spLocks/>
            </p:cNvSpPr>
            <p:nvPr/>
          </p:nvSpPr>
          <p:spPr bwMode="auto">
            <a:xfrm>
              <a:off x="297" y="101"/>
              <a:ext cx="138" cy="138"/>
            </a:xfrm>
            <a:custGeom>
              <a:avLst/>
              <a:gdLst>
                <a:gd name="T0" fmla="*/ 0 w 275"/>
                <a:gd name="T1" fmla="*/ 69 h 277"/>
                <a:gd name="T2" fmla="*/ 37 w 275"/>
                <a:gd name="T3" fmla="*/ 8 h 277"/>
                <a:gd name="T4" fmla="*/ 69 w 275"/>
                <a:gd name="T5" fmla="*/ 0 h 277"/>
                <a:gd name="T6" fmla="*/ 36 w 275"/>
                <a:gd name="T7" fmla="*/ 61 h 277"/>
                <a:gd name="T8" fmla="*/ 0 w 275"/>
                <a:gd name="T9" fmla="*/ 69 h 277"/>
                <a:gd name="T10" fmla="*/ 0 60000 65536"/>
                <a:gd name="T11" fmla="*/ 0 60000 65536"/>
                <a:gd name="T12" fmla="*/ 0 60000 65536"/>
                <a:gd name="T13" fmla="*/ 0 60000 65536"/>
                <a:gd name="T14" fmla="*/ 0 60000 65536"/>
                <a:gd name="T15" fmla="*/ 0 w 275"/>
                <a:gd name="T16" fmla="*/ 0 h 277"/>
                <a:gd name="T17" fmla="*/ 275 w 275"/>
                <a:gd name="T18" fmla="*/ 277 h 277"/>
              </a:gdLst>
              <a:ahLst/>
              <a:cxnLst>
                <a:cxn ang="T10">
                  <a:pos x="T0" y="T1"/>
                </a:cxn>
                <a:cxn ang="T11">
                  <a:pos x="T2" y="T3"/>
                </a:cxn>
                <a:cxn ang="T12">
                  <a:pos x="T4" y="T5"/>
                </a:cxn>
                <a:cxn ang="T13">
                  <a:pos x="T6" y="T7"/>
                </a:cxn>
                <a:cxn ang="T14">
                  <a:pos x="T8" y="T9"/>
                </a:cxn>
              </a:cxnLst>
              <a:rect l="T15" t="T16" r="T17" b="T18"/>
              <a:pathLst>
                <a:path w="275" h="277">
                  <a:moveTo>
                    <a:pt x="0" y="277"/>
                  </a:moveTo>
                  <a:lnTo>
                    <a:pt x="148" y="33"/>
                  </a:lnTo>
                  <a:lnTo>
                    <a:pt x="275" y="0"/>
                  </a:lnTo>
                  <a:lnTo>
                    <a:pt x="144" y="246"/>
                  </a:lnTo>
                  <a:lnTo>
                    <a:pt x="0" y="277"/>
                  </a:lnTo>
                  <a:close/>
                </a:path>
              </a:pathLst>
            </a:custGeom>
            <a:solidFill>
              <a:srgbClr val="FFBF4C"/>
            </a:solidFill>
            <a:ln w="9525">
              <a:noFill/>
              <a:round/>
              <a:headEnd/>
              <a:tailEnd/>
            </a:ln>
          </p:spPr>
          <p:txBody>
            <a:bodyPr/>
            <a:lstStyle/>
            <a:p>
              <a:endParaRPr lang="en-US" dirty="0"/>
            </a:p>
          </p:txBody>
        </p:sp>
        <p:sp>
          <p:nvSpPr>
            <p:cNvPr id="8204" name="Freeform 18"/>
            <p:cNvSpPr>
              <a:spLocks/>
            </p:cNvSpPr>
            <p:nvPr/>
          </p:nvSpPr>
          <p:spPr bwMode="auto">
            <a:xfrm>
              <a:off x="295" y="114"/>
              <a:ext cx="79" cy="126"/>
            </a:xfrm>
            <a:custGeom>
              <a:avLst/>
              <a:gdLst>
                <a:gd name="T0" fmla="*/ 38 w 158"/>
                <a:gd name="T1" fmla="*/ 0 h 252"/>
                <a:gd name="T2" fmla="*/ 38 w 158"/>
                <a:gd name="T3" fmla="*/ 1 h 252"/>
                <a:gd name="T4" fmla="*/ 0 w 158"/>
                <a:gd name="T5" fmla="*/ 62 h 252"/>
                <a:gd name="T6" fmla="*/ 2 w 158"/>
                <a:gd name="T7" fmla="*/ 63 h 252"/>
                <a:gd name="T8" fmla="*/ 40 w 158"/>
                <a:gd name="T9" fmla="*/ 2 h 252"/>
                <a:gd name="T10" fmla="*/ 39 w 158"/>
                <a:gd name="T11" fmla="*/ 3 h 252"/>
                <a:gd name="T12" fmla="*/ 40 w 158"/>
                <a:gd name="T13" fmla="*/ 2 h 252"/>
                <a:gd name="T14" fmla="*/ 40 w 158"/>
                <a:gd name="T15" fmla="*/ 2 h 252"/>
                <a:gd name="T16" fmla="*/ 39 w 158"/>
                <a:gd name="T17" fmla="*/ 1 h 252"/>
                <a:gd name="T18" fmla="*/ 38 w 158"/>
                <a:gd name="T19" fmla="*/ 1 h 252"/>
                <a:gd name="T20" fmla="*/ 38 w 158"/>
                <a:gd name="T21" fmla="*/ 1 h 252"/>
                <a:gd name="T22" fmla="*/ 38 w 158"/>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
                <a:gd name="T37" fmla="*/ 0 h 252"/>
                <a:gd name="T38" fmla="*/ 158 w 158"/>
                <a:gd name="T39" fmla="*/ 252 h 2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 h="252">
                  <a:moveTo>
                    <a:pt x="152" y="0"/>
                  </a:moveTo>
                  <a:lnTo>
                    <a:pt x="149" y="3"/>
                  </a:lnTo>
                  <a:lnTo>
                    <a:pt x="0" y="248"/>
                  </a:lnTo>
                  <a:lnTo>
                    <a:pt x="9" y="252"/>
                  </a:lnTo>
                  <a:lnTo>
                    <a:pt x="158" y="8"/>
                  </a:lnTo>
                  <a:lnTo>
                    <a:pt x="154" y="11"/>
                  </a:lnTo>
                  <a:lnTo>
                    <a:pt x="158" y="8"/>
                  </a:lnTo>
                  <a:lnTo>
                    <a:pt x="158" y="5"/>
                  </a:lnTo>
                  <a:lnTo>
                    <a:pt x="156" y="1"/>
                  </a:lnTo>
                  <a:lnTo>
                    <a:pt x="151" y="1"/>
                  </a:lnTo>
                  <a:lnTo>
                    <a:pt x="149" y="3"/>
                  </a:lnTo>
                  <a:lnTo>
                    <a:pt x="152" y="0"/>
                  </a:lnTo>
                  <a:close/>
                </a:path>
              </a:pathLst>
            </a:custGeom>
            <a:solidFill>
              <a:srgbClr val="000000"/>
            </a:solidFill>
            <a:ln w="9525">
              <a:noFill/>
              <a:round/>
              <a:headEnd/>
              <a:tailEnd/>
            </a:ln>
          </p:spPr>
          <p:txBody>
            <a:bodyPr/>
            <a:lstStyle/>
            <a:p>
              <a:endParaRPr lang="en-US" dirty="0"/>
            </a:p>
          </p:txBody>
        </p:sp>
        <p:sp>
          <p:nvSpPr>
            <p:cNvPr id="8205" name="Freeform 19"/>
            <p:cNvSpPr>
              <a:spLocks/>
            </p:cNvSpPr>
            <p:nvPr/>
          </p:nvSpPr>
          <p:spPr bwMode="auto">
            <a:xfrm>
              <a:off x="371" y="98"/>
              <a:ext cx="67" cy="22"/>
            </a:xfrm>
            <a:custGeom>
              <a:avLst/>
              <a:gdLst>
                <a:gd name="T0" fmla="*/ 34 w 134"/>
                <a:gd name="T1" fmla="*/ 2 h 43"/>
                <a:gd name="T2" fmla="*/ 31 w 134"/>
                <a:gd name="T3" fmla="*/ 0 h 43"/>
                <a:gd name="T4" fmla="*/ 0 w 134"/>
                <a:gd name="T5" fmla="*/ 8 h 43"/>
                <a:gd name="T6" fmla="*/ 1 w 134"/>
                <a:gd name="T7" fmla="*/ 11 h 43"/>
                <a:gd name="T8" fmla="*/ 33 w 134"/>
                <a:gd name="T9" fmla="*/ 3 h 43"/>
                <a:gd name="T10" fmla="*/ 30 w 134"/>
                <a:gd name="T11" fmla="*/ 1 h 43"/>
                <a:gd name="T12" fmla="*/ 33 w 134"/>
                <a:gd name="T13" fmla="*/ 3 h 43"/>
                <a:gd name="T14" fmla="*/ 34 w 134"/>
                <a:gd name="T15" fmla="*/ 3 h 43"/>
                <a:gd name="T16" fmla="*/ 34 w 134"/>
                <a:gd name="T17" fmla="*/ 1 h 43"/>
                <a:gd name="T18" fmla="*/ 33 w 134"/>
                <a:gd name="T19" fmla="*/ 1 h 43"/>
                <a:gd name="T20" fmla="*/ 31 w 134"/>
                <a:gd name="T21" fmla="*/ 0 h 43"/>
                <a:gd name="T22" fmla="*/ 34 w 134"/>
                <a:gd name="T23" fmla="*/ 2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
                <a:gd name="T37" fmla="*/ 0 h 43"/>
                <a:gd name="T38" fmla="*/ 134 w 134"/>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 h="43">
                  <a:moveTo>
                    <a:pt x="133" y="8"/>
                  </a:moveTo>
                  <a:lnTo>
                    <a:pt x="127" y="0"/>
                  </a:lnTo>
                  <a:lnTo>
                    <a:pt x="0" y="32"/>
                  </a:lnTo>
                  <a:lnTo>
                    <a:pt x="2" y="43"/>
                  </a:lnTo>
                  <a:lnTo>
                    <a:pt x="129" y="11"/>
                  </a:lnTo>
                  <a:lnTo>
                    <a:pt x="123" y="3"/>
                  </a:lnTo>
                  <a:lnTo>
                    <a:pt x="129" y="11"/>
                  </a:lnTo>
                  <a:lnTo>
                    <a:pt x="133" y="9"/>
                  </a:lnTo>
                  <a:lnTo>
                    <a:pt x="134" y="4"/>
                  </a:lnTo>
                  <a:lnTo>
                    <a:pt x="131" y="1"/>
                  </a:lnTo>
                  <a:lnTo>
                    <a:pt x="127" y="0"/>
                  </a:lnTo>
                  <a:lnTo>
                    <a:pt x="133" y="8"/>
                  </a:lnTo>
                  <a:close/>
                </a:path>
              </a:pathLst>
            </a:custGeom>
            <a:solidFill>
              <a:srgbClr val="000000"/>
            </a:solidFill>
            <a:ln w="9525">
              <a:noFill/>
              <a:round/>
              <a:headEnd/>
              <a:tailEnd/>
            </a:ln>
          </p:spPr>
          <p:txBody>
            <a:bodyPr/>
            <a:lstStyle/>
            <a:p>
              <a:endParaRPr lang="en-US" dirty="0"/>
            </a:p>
          </p:txBody>
        </p:sp>
        <p:sp>
          <p:nvSpPr>
            <p:cNvPr id="8206" name="Freeform 20"/>
            <p:cNvSpPr>
              <a:spLocks/>
            </p:cNvSpPr>
            <p:nvPr/>
          </p:nvSpPr>
          <p:spPr bwMode="auto">
            <a:xfrm>
              <a:off x="367" y="100"/>
              <a:ext cx="70" cy="126"/>
            </a:xfrm>
            <a:custGeom>
              <a:avLst/>
              <a:gdLst>
                <a:gd name="T0" fmla="*/ 1 w 141"/>
                <a:gd name="T1" fmla="*/ 63 h 254"/>
                <a:gd name="T2" fmla="*/ 2 w 141"/>
                <a:gd name="T3" fmla="*/ 62 h 254"/>
                <a:gd name="T4" fmla="*/ 35 w 141"/>
                <a:gd name="T5" fmla="*/ 1 h 254"/>
                <a:gd name="T6" fmla="*/ 32 w 141"/>
                <a:gd name="T7" fmla="*/ 0 h 254"/>
                <a:gd name="T8" fmla="*/ 0 w 141"/>
                <a:gd name="T9" fmla="*/ 61 h 254"/>
                <a:gd name="T10" fmla="*/ 0 w 141"/>
                <a:gd name="T11" fmla="*/ 60 h 254"/>
                <a:gd name="T12" fmla="*/ 0 w 141"/>
                <a:gd name="T13" fmla="*/ 61 h 254"/>
                <a:gd name="T14" fmla="*/ 0 w 141"/>
                <a:gd name="T15" fmla="*/ 62 h 254"/>
                <a:gd name="T16" fmla="*/ 0 w 141"/>
                <a:gd name="T17" fmla="*/ 63 h 254"/>
                <a:gd name="T18" fmla="*/ 1 w 141"/>
                <a:gd name="T19" fmla="*/ 63 h 254"/>
                <a:gd name="T20" fmla="*/ 2 w 141"/>
                <a:gd name="T21" fmla="*/ 62 h 254"/>
                <a:gd name="T22" fmla="*/ 1 w 141"/>
                <a:gd name="T23" fmla="*/ 63 h 2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
                <a:gd name="T37" fmla="*/ 0 h 254"/>
                <a:gd name="T38" fmla="*/ 141 w 141"/>
                <a:gd name="T39" fmla="*/ 254 h 2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 h="254">
                  <a:moveTo>
                    <a:pt x="6" y="254"/>
                  </a:moveTo>
                  <a:lnTo>
                    <a:pt x="9" y="250"/>
                  </a:lnTo>
                  <a:lnTo>
                    <a:pt x="141" y="5"/>
                  </a:lnTo>
                  <a:lnTo>
                    <a:pt x="131" y="0"/>
                  </a:lnTo>
                  <a:lnTo>
                    <a:pt x="0" y="246"/>
                  </a:lnTo>
                  <a:lnTo>
                    <a:pt x="3" y="242"/>
                  </a:lnTo>
                  <a:lnTo>
                    <a:pt x="0" y="246"/>
                  </a:lnTo>
                  <a:lnTo>
                    <a:pt x="0" y="249"/>
                  </a:lnTo>
                  <a:lnTo>
                    <a:pt x="3" y="253"/>
                  </a:lnTo>
                  <a:lnTo>
                    <a:pt x="7" y="253"/>
                  </a:lnTo>
                  <a:lnTo>
                    <a:pt x="9" y="250"/>
                  </a:lnTo>
                  <a:lnTo>
                    <a:pt x="6" y="254"/>
                  </a:lnTo>
                  <a:close/>
                </a:path>
              </a:pathLst>
            </a:custGeom>
            <a:solidFill>
              <a:srgbClr val="000000"/>
            </a:solidFill>
            <a:ln w="9525">
              <a:noFill/>
              <a:round/>
              <a:headEnd/>
              <a:tailEnd/>
            </a:ln>
          </p:spPr>
          <p:txBody>
            <a:bodyPr/>
            <a:lstStyle/>
            <a:p>
              <a:endParaRPr lang="en-US" dirty="0"/>
            </a:p>
          </p:txBody>
        </p:sp>
        <p:sp>
          <p:nvSpPr>
            <p:cNvPr id="8207" name="Freeform 21"/>
            <p:cNvSpPr>
              <a:spLocks/>
            </p:cNvSpPr>
            <p:nvPr/>
          </p:nvSpPr>
          <p:spPr bwMode="auto">
            <a:xfrm>
              <a:off x="295" y="221"/>
              <a:ext cx="75" cy="21"/>
            </a:xfrm>
            <a:custGeom>
              <a:avLst/>
              <a:gdLst>
                <a:gd name="T0" fmla="*/ 0 w 150"/>
                <a:gd name="T1" fmla="*/ 8 h 43"/>
                <a:gd name="T2" fmla="*/ 1 w 150"/>
                <a:gd name="T3" fmla="*/ 10 h 43"/>
                <a:gd name="T4" fmla="*/ 38 w 150"/>
                <a:gd name="T5" fmla="*/ 3 h 43"/>
                <a:gd name="T6" fmla="*/ 37 w 150"/>
                <a:gd name="T7" fmla="*/ 0 h 43"/>
                <a:gd name="T8" fmla="*/ 1 w 150"/>
                <a:gd name="T9" fmla="*/ 7 h 43"/>
                <a:gd name="T10" fmla="*/ 2 w 150"/>
                <a:gd name="T11" fmla="*/ 9 h 43"/>
                <a:gd name="T12" fmla="*/ 1 w 150"/>
                <a:gd name="T13" fmla="*/ 7 h 43"/>
                <a:gd name="T14" fmla="*/ 0 w 150"/>
                <a:gd name="T15" fmla="*/ 8 h 43"/>
                <a:gd name="T16" fmla="*/ 0 w 150"/>
                <a:gd name="T17" fmla="*/ 9 h 43"/>
                <a:gd name="T18" fmla="*/ 1 w 150"/>
                <a:gd name="T19" fmla="*/ 10 h 43"/>
                <a:gd name="T20" fmla="*/ 1 w 150"/>
                <a:gd name="T21" fmla="*/ 10 h 43"/>
                <a:gd name="T22" fmla="*/ 0 w 150"/>
                <a:gd name="T23" fmla="*/ 8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43"/>
                <a:gd name="T38" fmla="*/ 150 w 150"/>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43">
                  <a:moveTo>
                    <a:pt x="0" y="35"/>
                  </a:moveTo>
                  <a:lnTo>
                    <a:pt x="6" y="43"/>
                  </a:lnTo>
                  <a:lnTo>
                    <a:pt x="150" y="12"/>
                  </a:lnTo>
                  <a:lnTo>
                    <a:pt x="147" y="0"/>
                  </a:lnTo>
                  <a:lnTo>
                    <a:pt x="3" y="31"/>
                  </a:lnTo>
                  <a:lnTo>
                    <a:pt x="9" y="39"/>
                  </a:lnTo>
                  <a:lnTo>
                    <a:pt x="3" y="31"/>
                  </a:lnTo>
                  <a:lnTo>
                    <a:pt x="0" y="34"/>
                  </a:lnTo>
                  <a:lnTo>
                    <a:pt x="0" y="38"/>
                  </a:lnTo>
                  <a:lnTo>
                    <a:pt x="1" y="42"/>
                  </a:lnTo>
                  <a:lnTo>
                    <a:pt x="6" y="43"/>
                  </a:lnTo>
                  <a:lnTo>
                    <a:pt x="0" y="35"/>
                  </a:lnTo>
                  <a:close/>
                </a:path>
              </a:pathLst>
            </a:custGeom>
            <a:solidFill>
              <a:srgbClr val="000000"/>
            </a:solidFill>
            <a:ln w="9525">
              <a:noFill/>
              <a:round/>
              <a:headEnd/>
              <a:tailEnd/>
            </a:ln>
          </p:spPr>
          <p:txBody>
            <a:bodyPr/>
            <a:lstStyle/>
            <a:p>
              <a:endParaRPr lang="en-US" dirty="0"/>
            </a:p>
          </p:txBody>
        </p:sp>
        <p:sp>
          <p:nvSpPr>
            <p:cNvPr id="8208" name="Freeform 22"/>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FFFF"/>
            </a:solidFill>
            <a:ln w="9525">
              <a:noFill/>
              <a:round/>
              <a:headEnd/>
              <a:tailEnd/>
            </a:ln>
          </p:spPr>
          <p:txBody>
            <a:bodyPr/>
            <a:lstStyle/>
            <a:p>
              <a:endParaRPr lang="en-US" dirty="0"/>
            </a:p>
          </p:txBody>
        </p:sp>
        <p:sp>
          <p:nvSpPr>
            <p:cNvPr id="8209" name="Freeform 23"/>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8210" name="Freeform 24"/>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8211" name="Freeform 25"/>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8212" name="Freeform 26"/>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8213" name="Freeform 27"/>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8214" name="Freeform 28"/>
            <p:cNvSpPr>
              <a:spLocks/>
            </p:cNvSpPr>
            <p:nvPr/>
          </p:nvSpPr>
          <p:spPr bwMode="auto">
            <a:xfrm>
              <a:off x="193" y="93"/>
              <a:ext cx="181" cy="213"/>
            </a:xfrm>
            <a:custGeom>
              <a:avLst/>
              <a:gdLst>
                <a:gd name="T0" fmla="*/ 0 w 363"/>
                <a:gd name="T1" fmla="*/ 83 h 427"/>
                <a:gd name="T2" fmla="*/ 0 w 363"/>
                <a:gd name="T3" fmla="*/ 88 h 427"/>
                <a:gd name="T4" fmla="*/ 2 w 363"/>
                <a:gd name="T5" fmla="*/ 93 h 427"/>
                <a:gd name="T6" fmla="*/ 5 w 363"/>
                <a:gd name="T7" fmla="*/ 97 h 427"/>
                <a:gd name="T8" fmla="*/ 8 w 363"/>
                <a:gd name="T9" fmla="*/ 100 h 427"/>
                <a:gd name="T10" fmla="*/ 13 w 363"/>
                <a:gd name="T11" fmla="*/ 102 h 427"/>
                <a:gd name="T12" fmla="*/ 18 w 363"/>
                <a:gd name="T13" fmla="*/ 104 h 427"/>
                <a:gd name="T14" fmla="*/ 24 w 363"/>
                <a:gd name="T15" fmla="*/ 105 h 427"/>
                <a:gd name="T16" fmla="*/ 29 w 363"/>
                <a:gd name="T17" fmla="*/ 106 h 427"/>
                <a:gd name="T18" fmla="*/ 31 w 363"/>
                <a:gd name="T19" fmla="*/ 104 h 427"/>
                <a:gd name="T20" fmla="*/ 34 w 363"/>
                <a:gd name="T21" fmla="*/ 100 h 427"/>
                <a:gd name="T22" fmla="*/ 37 w 363"/>
                <a:gd name="T23" fmla="*/ 95 h 427"/>
                <a:gd name="T24" fmla="*/ 41 w 363"/>
                <a:gd name="T25" fmla="*/ 88 h 427"/>
                <a:gd name="T26" fmla="*/ 46 w 363"/>
                <a:gd name="T27" fmla="*/ 81 h 427"/>
                <a:gd name="T28" fmla="*/ 51 w 363"/>
                <a:gd name="T29" fmla="*/ 73 h 427"/>
                <a:gd name="T30" fmla="*/ 57 w 363"/>
                <a:gd name="T31" fmla="*/ 64 h 427"/>
                <a:gd name="T32" fmla="*/ 62 w 363"/>
                <a:gd name="T33" fmla="*/ 55 h 427"/>
                <a:gd name="T34" fmla="*/ 68 w 363"/>
                <a:gd name="T35" fmla="*/ 46 h 427"/>
                <a:gd name="T36" fmla="*/ 73 w 363"/>
                <a:gd name="T37" fmla="*/ 38 h 427"/>
                <a:gd name="T38" fmla="*/ 77 w 363"/>
                <a:gd name="T39" fmla="*/ 30 h 427"/>
                <a:gd name="T40" fmla="*/ 82 w 363"/>
                <a:gd name="T41" fmla="*/ 23 h 427"/>
                <a:gd name="T42" fmla="*/ 85 w 363"/>
                <a:gd name="T43" fmla="*/ 17 h 427"/>
                <a:gd name="T44" fmla="*/ 88 w 363"/>
                <a:gd name="T45" fmla="*/ 13 h 427"/>
                <a:gd name="T46" fmla="*/ 90 w 363"/>
                <a:gd name="T47" fmla="*/ 10 h 427"/>
                <a:gd name="T48" fmla="*/ 90 w 363"/>
                <a:gd name="T49" fmla="*/ 9 h 427"/>
                <a:gd name="T50" fmla="*/ 90 w 363"/>
                <a:gd name="T51" fmla="*/ 0 h 427"/>
                <a:gd name="T52" fmla="*/ 79 w 363"/>
                <a:gd name="T53" fmla="*/ 3 h 427"/>
                <a:gd name="T54" fmla="*/ 0 w 363"/>
                <a:gd name="T55" fmla="*/ 83 h 4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3"/>
                <a:gd name="T85" fmla="*/ 0 h 427"/>
                <a:gd name="T86" fmla="*/ 363 w 363"/>
                <a:gd name="T87" fmla="*/ 427 h 4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3" h="427">
                  <a:moveTo>
                    <a:pt x="0" y="333"/>
                  </a:moveTo>
                  <a:lnTo>
                    <a:pt x="2" y="355"/>
                  </a:lnTo>
                  <a:lnTo>
                    <a:pt x="9" y="374"/>
                  </a:lnTo>
                  <a:lnTo>
                    <a:pt x="20" y="389"/>
                  </a:lnTo>
                  <a:lnTo>
                    <a:pt x="35" y="400"/>
                  </a:lnTo>
                  <a:lnTo>
                    <a:pt x="53" y="410"/>
                  </a:lnTo>
                  <a:lnTo>
                    <a:pt x="73" y="416"/>
                  </a:lnTo>
                  <a:lnTo>
                    <a:pt x="96" y="422"/>
                  </a:lnTo>
                  <a:lnTo>
                    <a:pt x="119" y="427"/>
                  </a:lnTo>
                  <a:lnTo>
                    <a:pt x="126" y="418"/>
                  </a:lnTo>
                  <a:lnTo>
                    <a:pt x="136" y="403"/>
                  </a:lnTo>
                  <a:lnTo>
                    <a:pt x="150" y="381"/>
                  </a:lnTo>
                  <a:lnTo>
                    <a:pt x="167" y="354"/>
                  </a:lnTo>
                  <a:lnTo>
                    <a:pt x="186" y="324"/>
                  </a:lnTo>
                  <a:lnTo>
                    <a:pt x="206" y="292"/>
                  </a:lnTo>
                  <a:lnTo>
                    <a:pt x="228" y="257"/>
                  </a:lnTo>
                  <a:lnTo>
                    <a:pt x="250" y="222"/>
                  </a:lnTo>
                  <a:lnTo>
                    <a:pt x="272" y="187"/>
                  </a:lnTo>
                  <a:lnTo>
                    <a:pt x="292" y="154"/>
                  </a:lnTo>
                  <a:lnTo>
                    <a:pt x="311" y="122"/>
                  </a:lnTo>
                  <a:lnTo>
                    <a:pt x="328" y="95"/>
                  </a:lnTo>
                  <a:lnTo>
                    <a:pt x="342" y="71"/>
                  </a:lnTo>
                  <a:lnTo>
                    <a:pt x="354" y="53"/>
                  </a:lnTo>
                  <a:lnTo>
                    <a:pt x="361" y="42"/>
                  </a:lnTo>
                  <a:lnTo>
                    <a:pt x="363" y="37"/>
                  </a:lnTo>
                  <a:lnTo>
                    <a:pt x="361" y="0"/>
                  </a:lnTo>
                  <a:lnTo>
                    <a:pt x="316" y="15"/>
                  </a:lnTo>
                  <a:lnTo>
                    <a:pt x="0" y="333"/>
                  </a:lnTo>
                  <a:close/>
                </a:path>
              </a:pathLst>
            </a:custGeom>
            <a:solidFill>
              <a:srgbClr val="FFE5B7"/>
            </a:solidFill>
            <a:ln w="9525">
              <a:noFill/>
              <a:round/>
              <a:headEnd/>
              <a:tailEnd/>
            </a:ln>
          </p:spPr>
          <p:txBody>
            <a:bodyPr/>
            <a:lstStyle/>
            <a:p>
              <a:endParaRPr lang="en-US" dirty="0"/>
            </a:p>
          </p:txBody>
        </p:sp>
        <p:sp>
          <p:nvSpPr>
            <p:cNvPr id="8215" name="Freeform 29"/>
            <p:cNvSpPr>
              <a:spLocks/>
            </p:cNvSpPr>
            <p:nvPr/>
          </p:nvSpPr>
          <p:spPr bwMode="auto">
            <a:xfrm>
              <a:off x="191" y="259"/>
              <a:ext cx="64" cy="49"/>
            </a:xfrm>
            <a:custGeom>
              <a:avLst/>
              <a:gdLst>
                <a:gd name="T0" fmla="*/ 30 w 128"/>
                <a:gd name="T1" fmla="*/ 23 h 98"/>
                <a:gd name="T2" fmla="*/ 31 w 128"/>
                <a:gd name="T3" fmla="*/ 23 h 98"/>
                <a:gd name="T4" fmla="*/ 25 w 128"/>
                <a:gd name="T5" fmla="*/ 22 h 98"/>
                <a:gd name="T6" fmla="*/ 19 w 128"/>
                <a:gd name="T7" fmla="*/ 20 h 98"/>
                <a:gd name="T8" fmla="*/ 14 w 128"/>
                <a:gd name="T9" fmla="*/ 18 h 98"/>
                <a:gd name="T10" fmla="*/ 10 w 128"/>
                <a:gd name="T11" fmla="*/ 15 h 98"/>
                <a:gd name="T12" fmla="*/ 7 w 128"/>
                <a:gd name="T13" fmla="*/ 13 h 98"/>
                <a:gd name="T14" fmla="*/ 4 w 128"/>
                <a:gd name="T15" fmla="*/ 10 h 98"/>
                <a:gd name="T16" fmla="*/ 3 w 128"/>
                <a:gd name="T17" fmla="*/ 6 h 98"/>
                <a:gd name="T18" fmla="*/ 2 w 128"/>
                <a:gd name="T19" fmla="*/ 0 h 98"/>
                <a:gd name="T20" fmla="*/ 0 w 128"/>
                <a:gd name="T21" fmla="*/ 0 h 98"/>
                <a:gd name="T22" fmla="*/ 1 w 128"/>
                <a:gd name="T23" fmla="*/ 6 h 98"/>
                <a:gd name="T24" fmla="*/ 2 w 128"/>
                <a:gd name="T25" fmla="*/ 11 h 98"/>
                <a:gd name="T26" fmla="*/ 5 w 128"/>
                <a:gd name="T27" fmla="*/ 14 h 98"/>
                <a:gd name="T28" fmla="*/ 9 w 128"/>
                <a:gd name="T29" fmla="*/ 18 h 98"/>
                <a:gd name="T30" fmla="*/ 14 w 128"/>
                <a:gd name="T31" fmla="*/ 21 h 98"/>
                <a:gd name="T32" fmla="*/ 19 w 128"/>
                <a:gd name="T33" fmla="*/ 22 h 98"/>
                <a:gd name="T34" fmla="*/ 24 w 128"/>
                <a:gd name="T35" fmla="*/ 24 h 98"/>
                <a:gd name="T36" fmla="*/ 31 w 128"/>
                <a:gd name="T37" fmla="*/ 25 h 98"/>
                <a:gd name="T38" fmla="*/ 31 w 128"/>
                <a:gd name="T39" fmla="*/ 25 h 98"/>
                <a:gd name="T40" fmla="*/ 31 w 128"/>
                <a:gd name="T41" fmla="*/ 25 h 98"/>
                <a:gd name="T42" fmla="*/ 31 w 128"/>
                <a:gd name="T43" fmla="*/ 25 h 98"/>
                <a:gd name="T44" fmla="*/ 32 w 128"/>
                <a:gd name="T45" fmla="*/ 24 h 98"/>
                <a:gd name="T46" fmla="*/ 31 w 128"/>
                <a:gd name="T47" fmla="*/ 23 h 98"/>
                <a:gd name="T48" fmla="*/ 31 w 128"/>
                <a:gd name="T49" fmla="*/ 23 h 98"/>
                <a:gd name="T50" fmla="*/ 30 w 128"/>
                <a:gd name="T51" fmla="*/ 23 h 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8"/>
                <a:gd name="T80" fmla="*/ 128 w 128"/>
                <a:gd name="T81" fmla="*/ 98 h 9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8">
                  <a:moveTo>
                    <a:pt x="120" y="90"/>
                  </a:moveTo>
                  <a:lnTo>
                    <a:pt x="124" y="89"/>
                  </a:lnTo>
                  <a:lnTo>
                    <a:pt x="102" y="85"/>
                  </a:lnTo>
                  <a:lnTo>
                    <a:pt x="79" y="79"/>
                  </a:lnTo>
                  <a:lnTo>
                    <a:pt x="59" y="72"/>
                  </a:lnTo>
                  <a:lnTo>
                    <a:pt x="42" y="63"/>
                  </a:lnTo>
                  <a:lnTo>
                    <a:pt x="28" y="52"/>
                  </a:lnTo>
                  <a:lnTo>
                    <a:pt x="19" y="39"/>
                  </a:lnTo>
                  <a:lnTo>
                    <a:pt x="12" y="21"/>
                  </a:lnTo>
                  <a:lnTo>
                    <a:pt x="10" y="0"/>
                  </a:lnTo>
                  <a:lnTo>
                    <a:pt x="0" y="0"/>
                  </a:lnTo>
                  <a:lnTo>
                    <a:pt x="3" y="24"/>
                  </a:lnTo>
                  <a:lnTo>
                    <a:pt x="10" y="43"/>
                  </a:lnTo>
                  <a:lnTo>
                    <a:pt x="21" y="59"/>
                  </a:lnTo>
                  <a:lnTo>
                    <a:pt x="37" y="72"/>
                  </a:lnTo>
                  <a:lnTo>
                    <a:pt x="57" y="81"/>
                  </a:lnTo>
                  <a:lnTo>
                    <a:pt x="76" y="88"/>
                  </a:lnTo>
                  <a:lnTo>
                    <a:pt x="99" y="94"/>
                  </a:lnTo>
                  <a:lnTo>
                    <a:pt x="124" y="98"/>
                  </a:lnTo>
                  <a:lnTo>
                    <a:pt x="127" y="97"/>
                  </a:lnTo>
                  <a:lnTo>
                    <a:pt x="124" y="98"/>
                  </a:lnTo>
                  <a:lnTo>
                    <a:pt x="127" y="97"/>
                  </a:lnTo>
                  <a:lnTo>
                    <a:pt x="128" y="94"/>
                  </a:lnTo>
                  <a:lnTo>
                    <a:pt x="127" y="90"/>
                  </a:lnTo>
                  <a:lnTo>
                    <a:pt x="124" y="89"/>
                  </a:lnTo>
                  <a:lnTo>
                    <a:pt x="120" y="90"/>
                  </a:lnTo>
                  <a:close/>
                </a:path>
              </a:pathLst>
            </a:custGeom>
            <a:solidFill>
              <a:srgbClr val="000000"/>
            </a:solidFill>
            <a:ln w="9525">
              <a:noFill/>
              <a:round/>
              <a:headEnd/>
              <a:tailEnd/>
            </a:ln>
          </p:spPr>
          <p:txBody>
            <a:bodyPr/>
            <a:lstStyle/>
            <a:p>
              <a:endParaRPr lang="en-US" dirty="0"/>
            </a:p>
          </p:txBody>
        </p:sp>
        <p:sp>
          <p:nvSpPr>
            <p:cNvPr id="8216" name="Freeform 30"/>
            <p:cNvSpPr>
              <a:spLocks/>
            </p:cNvSpPr>
            <p:nvPr/>
          </p:nvSpPr>
          <p:spPr bwMode="auto">
            <a:xfrm>
              <a:off x="251" y="109"/>
              <a:ext cx="126" cy="199"/>
            </a:xfrm>
            <a:custGeom>
              <a:avLst/>
              <a:gdLst>
                <a:gd name="T0" fmla="*/ 60 w 253"/>
                <a:gd name="T1" fmla="*/ 1 h 397"/>
                <a:gd name="T2" fmla="*/ 60 w 253"/>
                <a:gd name="T3" fmla="*/ 1 h 397"/>
                <a:gd name="T4" fmla="*/ 60 w 253"/>
                <a:gd name="T5" fmla="*/ 2 h 397"/>
                <a:gd name="T6" fmla="*/ 58 w 253"/>
                <a:gd name="T7" fmla="*/ 5 h 397"/>
                <a:gd name="T8" fmla="*/ 55 w 253"/>
                <a:gd name="T9" fmla="*/ 9 h 397"/>
                <a:gd name="T10" fmla="*/ 52 w 253"/>
                <a:gd name="T11" fmla="*/ 15 h 397"/>
                <a:gd name="T12" fmla="*/ 48 w 253"/>
                <a:gd name="T13" fmla="*/ 22 h 397"/>
                <a:gd name="T14" fmla="*/ 43 w 253"/>
                <a:gd name="T15" fmla="*/ 30 h 397"/>
                <a:gd name="T16" fmla="*/ 38 w 253"/>
                <a:gd name="T17" fmla="*/ 38 h 397"/>
                <a:gd name="T18" fmla="*/ 32 w 253"/>
                <a:gd name="T19" fmla="*/ 47 h 397"/>
                <a:gd name="T20" fmla="*/ 27 w 253"/>
                <a:gd name="T21" fmla="*/ 56 h 397"/>
                <a:gd name="T22" fmla="*/ 21 w 253"/>
                <a:gd name="T23" fmla="*/ 65 h 397"/>
                <a:gd name="T24" fmla="*/ 16 w 253"/>
                <a:gd name="T25" fmla="*/ 73 h 397"/>
                <a:gd name="T26" fmla="*/ 11 w 253"/>
                <a:gd name="T27" fmla="*/ 80 h 397"/>
                <a:gd name="T28" fmla="*/ 7 w 253"/>
                <a:gd name="T29" fmla="*/ 87 h 397"/>
                <a:gd name="T30" fmla="*/ 4 w 253"/>
                <a:gd name="T31" fmla="*/ 92 h 397"/>
                <a:gd name="T32" fmla="*/ 1 w 253"/>
                <a:gd name="T33" fmla="*/ 96 h 397"/>
                <a:gd name="T34" fmla="*/ 0 w 253"/>
                <a:gd name="T35" fmla="*/ 98 h 397"/>
                <a:gd name="T36" fmla="*/ 1 w 253"/>
                <a:gd name="T37" fmla="*/ 100 h 397"/>
                <a:gd name="T38" fmla="*/ 3 w 253"/>
                <a:gd name="T39" fmla="*/ 97 h 397"/>
                <a:gd name="T40" fmla="*/ 6 w 253"/>
                <a:gd name="T41" fmla="*/ 93 h 397"/>
                <a:gd name="T42" fmla="*/ 9 w 253"/>
                <a:gd name="T43" fmla="*/ 88 h 397"/>
                <a:gd name="T44" fmla="*/ 14 w 253"/>
                <a:gd name="T45" fmla="*/ 81 h 397"/>
                <a:gd name="T46" fmla="*/ 18 w 253"/>
                <a:gd name="T47" fmla="*/ 74 h 397"/>
                <a:gd name="T48" fmla="*/ 24 w 253"/>
                <a:gd name="T49" fmla="*/ 66 h 397"/>
                <a:gd name="T50" fmla="*/ 29 w 253"/>
                <a:gd name="T51" fmla="*/ 57 h 397"/>
                <a:gd name="T52" fmla="*/ 35 w 253"/>
                <a:gd name="T53" fmla="*/ 48 h 397"/>
                <a:gd name="T54" fmla="*/ 40 w 253"/>
                <a:gd name="T55" fmla="*/ 39 h 397"/>
                <a:gd name="T56" fmla="*/ 45 w 253"/>
                <a:gd name="T57" fmla="*/ 31 h 397"/>
                <a:gd name="T58" fmla="*/ 50 w 253"/>
                <a:gd name="T59" fmla="*/ 23 h 397"/>
                <a:gd name="T60" fmla="*/ 54 w 253"/>
                <a:gd name="T61" fmla="*/ 16 h 397"/>
                <a:gd name="T62" fmla="*/ 58 w 253"/>
                <a:gd name="T63" fmla="*/ 10 h 397"/>
                <a:gd name="T64" fmla="*/ 60 w 253"/>
                <a:gd name="T65" fmla="*/ 6 h 397"/>
                <a:gd name="T66" fmla="*/ 62 w 253"/>
                <a:gd name="T67" fmla="*/ 3 h 397"/>
                <a:gd name="T68" fmla="*/ 63 w 253"/>
                <a:gd name="T69" fmla="*/ 2 h 397"/>
                <a:gd name="T70" fmla="*/ 63 w 253"/>
                <a:gd name="T71" fmla="*/ 1 h 397"/>
                <a:gd name="T72" fmla="*/ 63 w 253"/>
                <a:gd name="T73" fmla="*/ 2 h 397"/>
                <a:gd name="T74" fmla="*/ 63 w 253"/>
                <a:gd name="T75" fmla="*/ 1 h 397"/>
                <a:gd name="T76" fmla="*/ 62 w 253"/>
                <a:gd name="T77" fmla="*/ 0 h 397"/>
                <a:gd name="T78" fmla="*/ 61 w 253"/>
                <a:gd name="T79" fmla="*/ 0 h 397"/>
                <a:gd name="T80" fmla="*/ 60 w 253"/>
                <a:gd name="T81" fmla="*/ 1 h 397"/>
                <a:gd name="T82" fmla="*/ 60 w 253"/>
                <a:gd name="T83" fmla="*/ 1 h 3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3"/>
                <a:gd name="T127" fmla="*/ 0 h 397"/>
                <a:gd name="T128" fmla="*/ 253 w 253"/>
                <a:gd name="T129" fmla="*/ 397 h 3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3" h="397">
                  <a:moveTo>
                    <a:pt x="243" y="4"/>
                  </a:moveTo>
                  <a:lnTo>
                    <a:pt x="243" y="2"/>
                  </a:lnTo>
                  <a:lnTo>
                    <a:pt x="241" y="6"/>
                  </a:lnTo>
                  <a:lnTo>
                    <a:pt x="234" y="18"/>
                  </a:lnTo>
                  <a:lnTo>
                    <a:pt x="223" y="35"/>
                  </a:lnTo>
                  <a:lnTo>
                    <a:pt x="209" y="60"/>
                  </a:lnTo>
                  <a:lnTo>
                    <a:pt x="192" y="87"/>
                  </a:lnTo>
                  <a:lnTo>
                    <a:pt x="172" y="118"/>
                  </a:lnTo>
                  <a:lnTo>
                    <a:pt x="152" y="152"/>
                  </a:lnTo>
                  <a:lnTo>
                    <a:pt x="130" y="186"/>
                  </a:lnTo>
                  <a:lnTo>
                    <a:pt x="109" y="222"/>
                  </a:lnTo>
                  <a:lnTo>
                    <a:pt x="87" y="257"/>
                  </a:lnTo>
                  <a:lnTo>
                    <a:pt x="66" y="289"/>
                  </a:lnTo>
                  <a:lnTo>
                    <a:pt x="47" y="319"/>
                  </a:lnTo>
                  <a:lnTo>
                    <a:pt x="30" y="345"/>
                  </a:lnTo>
                  <a:lnTo>
                    <a:pt x="16" y="367"/>
                  </a:lnTo>
                  <a:lnTo>
                    <a:pt x="6" y="382"/>
                  </a:lnTo>
                  <a:lnTo>
                    <a:pt x="0" y="390"/>
                  </a:lnTo>
                  <a:lnTo>
                    <a:pt x="7" y="397"/>
                  </a:lnTo>
                  <a:lnTo>
                    <a:pt x="15" y="387"/>
                  </a:lnTo>
                  <a:lnTo>
                    <a:pt x="26" y="372"/>
                  </a:lnTo>
                  <a:lnTo>
                    <a:pt x="39" y="350"/>
                  </a:lnTo>
                  <a:lnTo>
                    <a:pt x="57" y="324"/>
                  </a:lnTo>
                  <a:lnTo>
                    <a:pt x="75" y="294"/>
                  </a:lnTo>
                  <a:lnTo>
                    <a:pt x="96" y="261"/>
                  </a:lnTo>
                  <a:lnTo>
                    <a:pt x="118" y="227"/>
                  </a:lnTo>
                  <a:lnTo>
                    <a:pt x="140" y="191"/>
                  </a:lnTo>
                  <a:lnTo>
                    <a:pt x="162" y="156"/>
                  </a:lnTo>
                  <a:lnTo>
                    <a:pt x="181" y="123"/>
                  </a:lnTo>
                  <a:lnTo>
                    <a:pt x="201" y="92"/>
                  </a:lnTo>
                  <a:lnTo>
                    <a:pt x="218" y="64"/>
                  </a:lnTo>
                  <a:lnTo>
                    <a:pt x="232" y="40"/>
                  </a:lnTo>
                  <a:lnTo>
                    <a:pt x="243" y="23"/>
                  </a:lnTo>
                  <a:lnTo>
                    <a:pt x="250" y="11"/>
                  </a:lnTo>
                  <a:lnTo>
                    <a:pt x="253" y="6"/>
                  </a:lnTo>
                  <a:lnTo>
                    <a:pt x="253" y="4"/>
                  </a:lnTo>
                  <a:lnTo>
                    <a:pt x="253" y="6"/>
                  </a:lnTo>
                  <a:lnTo>
                    <a:pt x="253" y="3"/>
                  </a:lnTo>
                  <a:lnTo>
                    <a:pt x="250" y="0"/>
                  </a:lnTo>
                  <a:lnTo>
                    <a:pt x="246" y="0"/>
                  </a:lnTo>
                  <a:lnTo>
                    <a:pt x="243" y="2"/>
                  </a:lnTo>
                  <a:lnTo>
                    <a:pt x="243" y="4"/>
                  </a:lnTo>
                  <a:close/>
                </a:path>
              </a:pathLst>
            </a:custGeom>
            <a:solidFill>
              <a:srgbClr val="000000"/>
            </a:solidFill>
            <a:ln w="9525">
              <a:noFill/>
              <a:round/>
              <a:headEnd/>
              <a:tailEnd/>
            </a:ln>
          </p:spPr>
          <p:txBody>
            <a:bodyPr/>
            <a:lstStyle/>
            <a:p>
              <a:endParaRPr lang="en-US" dirty="0"/>
            </a:p>
          </p:txBody>
        </p:sp>
        <p:sp>
          <p:nvSpPr>
            <p:cNvPr id="8217" name="Freeform 31"/>
            <p:cNvSpPr>
              <a:spLocks/>
            </p:cNvSpPr>
            <p:nvPr/>
          </p:nvSpPr>
          <p:spPr bwMode="auto">
            <a:xfrm>
              <a:off x="371" y="90"/>
              <a:ext cx="6" cy="21"/>
            </a:xfrm>
            <a:custGeom>
              <a:avLst/>
              <a:gdLst>
                <a:gd name="T0" fmla="*/ 2 w 12"/>
                <a:gd name="T1" fmla="*/ 3 h 41"/>
                <a:gd name="T2" fmla="*/ 0 w 12"/>
                <a:gd name="T3" fmla="*/ 1 h 41"/>
                <a:gd name="T4" fmla="*/ 1 w 12"/>
                <a:gd name="T5" fmla="*/ 11 h 41"/>
                <a:gd name="T6" fmla="*/ 3 w 12"/>
                <a:gd name="T7" fmla="*/ 11 h 41"/>
                <a:gd name="T8" fmla="*/ 3 w 12"/>
                <a:gd name="T9" fmla="*/ 1 h 41"/>
                <a:gd name="T10" fmla="*/ 1 w 12"/>
                <a:gd name="T11" fmla="*/ 0 h 41"/>
                <a:gd name="T12" fmla="*/ 3 w 12"/>
                <a:gd name="T13" fmla="*/ 1 h 41"/>
                <a:gd name="T14" fmla="*/ 2 w 12"/>
                <a:gd name="T15" fmla="*/ 1 h 41"/>
                <a:gd name="T16" fmla="*/ 2 w 12"/>
                <a:gd name="T17" fmla="*/ 0 h 41"/>
                <a:gd name="T18" fmla="*/ 1 w 12"/>
                <a:gd name="T19" fmla="*/ 1 h 41"/>
                <a:gd name="T20" fmla="*/ 0 w 12"/>
                <a:gd name="T21" fmla="*/ 1 h 41"/>
                <a:gd name="T22" fmla="*/ 2 w 12"/>
                <a:gd name="T23" fmla="*/ 3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1"/>
                <a:gd name="T38" fmla="*/ 12 w 1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1">
                  <a:moveTo>
                    <a:pt x="6" y="9"/>
                  </a:moveTo>
                  <a:lnTo>
                    <a:pt x="0" y="4"/>
                  </a:lnTo>
                  <a:lnTo>
                    <a:pt x="2" y="41"/>
                  </a:lnTo>
                  <a:lnTo>
                    <a:pt x="12" y="41"/>
                  </a:lnTo>
                  <a:lnTo>
                    <a:pt x="9" y="4"/>
                  </a:lnTo>
                  <a:lnTo>
                    <a:pt x="4" y="0"/>
                  </a:lnTo>
                  <a:lnTo>
                    <a:pt x="9" y="4"/>
                  </a:lnTo>
                  <a:lnTo>
                    <a:pt x="8" y="1"/>
                  </a:lnTo>
                  <a:lnTo>
                    <a:pt x="5" y="0"/>
                  </a:lnTo>
                  <a:lnTo>
                    <a:pt x="1" y="1"/>
                  </a:lnTo>
                  <a:lnTo>
                    <a:pt x="0" y="4"/>
                  </a:lnTo>
                  <a:lnTo>
                    <a:pt x="6" y="9"/>
                  </a:lnTo>
                  <a:close/>
                </a:path>
              </a:pathLst>
            </a:custGeom>
            <a:solidFill>
              <a:srgbClr val="000000"/>
            </a:solidFill>
            <a:ln w="9525">
              <a:noFill/>
              <a:round/>
              <a:headEnd/>
              <a:tailEnd/>
            </a:ln>
          </p:spPr>
          <p:txBody>
            <a:bodyPr/>
            <a:lstStyle/>
            <a:p>
              <a:endParaRPr lang="en-US" dirty="0"/>
            </a:p>
          </p:txBody>
        </p:sp>
        <p:sp>
          <p:nvSpPr>
            <p:cNvPr id="8218" name="Freeform 32"/>
            <p:cNvSpPr>
              <a:spLocks/>
            </p:cNvSpPr>
            <p:nvPr/>
          </p:nvSpPr>
          <p:spPr bwMode="auto">
            <a:xfrm>
              <a:off x="349" y="90"/>
              <a:ext cx="25" cy="12"/>
            </a:xfrm>
            <a:custGeom>
              <a:avLst/>
              <a:gdLst>
                <a:gd name="T0" fmla="*/ 2 w 51"/>
                <a:gd name="T1" fmla="*/ 6 h 24"/>
                <a:gd name="T2" fmla="*/ 1 w 51"/>
                <a:gd name="T3" fmla="*/ 6 h 24"/>
                <a:gd name="T4" fmla="*/ 12 w 51"/>
                <a:gd name="T5" fmla="*/ 3 h 24"/>
                <a:gd name="T6" fmla="*/ 12 w 51"/>
                <a:gd name="T7" fmla="*/ 0 h 24"/>
                <a:gd name="T8" fmla="*/ 1 w 51"/>
                <a:gd name="T9" fmla="*/ 3 h 24"/>
                <a:gd name="T10" fmla="*/ 0 w 51"/>
                <a:gd name="T11" fmla="*/ 4 h 24"/>
                <a:gd name="T12" fmla="*/ 1 w 51"/>
                <a:gd name="T13" fmla="*/ 3 h 24"/>
                <a:gd name="T14" fmla="*/ 0 w 51"/>
                <a:gd name="T15" fmla="*/ 5 h 24"/>
                <a:gd name="T16" fmla="*/ 0 w 51"/>
                <a:gd name="T17" fmla="*/ 5 h 24"/>
                <a:gd name="T18" fmla="*/ 0 w 51"/>
                <a:gd name="T19" fmla="*/ 6 h 24"/>
                <a:gd name="T20" fmla="*/ 1 w 51"/>
                <a:gd name="T21" fmla="*/ 6 h 24"/>
                <a:gd name="T22" fmla="*/ 2 w 51"/>
                <a:gd name="T23" fmla="*/ 6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4"/>
                <a:gd name="T38" fmla="*/ 51 w 51"/>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4">
                  <a:moveTo>
                    <a:pt x="8" y="23"/>
                  </a:moveTo>
                  <a:lnTo>
                    <a:pt x="6" y="24"/>
                  </a:lnTo>
                  <a:lnTo>
                    <a:pt x="51" y="9"/>
                  </a:lnTo>
                  <a:lnTo>
                    <a:pt x="49" y="0"/>
                  </a:lnTo>
                  <a:lnTo>
                    <a:pt x="4" y="15"/>
                  </a:lnTo>
                  <a:lnTo>
                    <a:pt x="1" y="16"/>
                  </a:lnTo>
                  <a:lnTo>
                    <a:pt x="4" y="15"/>
                  </a:lnTo>
                  <a:lnTo>
                    <a:pt x="1" y="17"/>
                  </a:lnTo>
                  <a:lnTo>
                    <a:pt x="0" y="20"/>
                  </a:lnTo>
                  <a:lnTo>
                    <a:pt x="2" y="23"/>
                  </a:lnTo>
                  <a:lnTo>
                    <a:pt x="6" y="24"/>
                  </a:lnTo>
                  <a:lnTo>
                    <a:pt x="8" y="23"/>
                  </a:lnTo>
                  <a:close/>
                </a:path>
              </a:pathLst>
            </a:custGeom>
            <a:solidFill>
              <a:srgbClr val="000000"/>
            </a:solidFill>
            <a:ln w="9525">
              <a:noFill/>
              <a:round/>
              <a:headEnd/>
              <a:tailEnd/>
            </a:ln>
          </p:spPr>
          <p:txBody>
            <a:bodyPr/>
            <a:lstStyle/>
            <a:p>
              <a:endParaRPr lang="en-US" dirty="0"/>
            </a:p>
          </p:txBody>
        </p:sp>
        <p:sp>
          <p:nvSpPr>
            <p:cNvPr id="8219" name="Freeform 33"/>
            <p:cNvSpPr>
              <a:spLocks/>
            </p:cNvSpPr>
            <p:nvPr/>
          </p:nvSpPr>
          <p:spPr bwMode="auto">
            <a:xfrm>
              <a:off x="191" y="98"/>
              <a:ext cx="162" cy="164"/>
            </a:xfrm>
            <a:custGeom>
              <a:avLst/>
              <a:gdLst>
                <a:gd name="T0" fmla="*/ 3 w 324"/>
                <a:gd name="T1" fmla="*/ 81 h 326"/>
                <a:gd name="T2" fmla="*/ 2 w 324"/>
                <a:gd name="T3" fmla="*/ 82 h 326"/>
                <a:gd name="T4" fmla="*/ 81 w 324"/>
                <a:gd name="T5" fmla="*/ 2 h 326"/>
                <a:gd name="T6" fmla="*/ 80 w 324"/>
                <a:gd name="T7" fmla="*/ 0 h 326"/>
                <a:gd name="T8" fmla="*/ 1 w 324"/>
                <a:gd name="T9" fmla="*/ 80 h 326"/>
                <a:gd name="T10" fmla="*/ 0 w 324"/>
                <a:gd name="T11" fmla="*/ 81 h 326"/>
                <a:gd name="T12" fmla="*/ 1 w 324"/>
                <a:gd name="T13" fmla="*/ 80 h 326"/>
                <a:gd name="T14" fmla="*/ 0 w 324"/>
                <a:gd name="T15" fmla="*/ 81 h 326"/>
                <a:gd name="T16" fmla="*/ 1 w 324"/>
                <a:gd name="T17" fmla="*/ 82 h 326"/>
                <a:gd name="T18" fmla="*/ 1 w 324"/>
                <a:gd name="T19" fmla="*/ 83 h 326"/>
                <a:gd name="T20" fmla="*/ 2 w 324"/>
                <a:gd name="T21" fmla="*/ 82 h 326"/>
                <a:gd name="T22" fmla="*/ 3 w 324"/>
                <a:gd name="T23" fmla="*/ 81 h 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326"/>
                <a:gd name="T38" fmla="*/ 324 w 324"/>
                <a:gd name="T39" fmla="*/ 326 h 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326">
                  <a:moveTo>
                    <a:pt x="10" y="321"/>
                  </a:moveTo>
                  <a:lnTo>
                    <a:pt x="8" y="325"/>
                  </a:lnTo>
                  <a:lnTo>
                    <a:pt x="324" y="7"/>
                  </a:lnTo>
                  <a:lnTo>
                    <a:pt x="317" y="0"/>
                  </a:lnTo>
                  <a:lnTo>
                    <a:pt x="2" y="318"/>
                  </a:lnTo>
                  <a:lnTo>
                    <a:pt x="0" y="321"/>
                  </a:lnTo>
                  <a:lnTo>
                    <a:pt x="2" y="318"/>
                  </a:lnTo>
                  <a:lnTo>
                    <a:pt x="0" y="321"/>
                  </a:lnTo>
                  <a:lnTo>
                    <a:pt x="2" y="325"/>
                  </a:lnTo>
                  <a:lnTo>
                    <a:pt x="5" y="326"/>
                  </a:lnTo>
                  <a:lnTo>
                    <a:pt x="8" y="325"/>
                  </a:lnTo>
                  <a:lnTo>
                    <a:pt x="10" y="321"/>
                  </a:lnTo>
                  <a:close/>
                </a:path>
              </a:pathLst>
            </a:custGeom>
            <a:solidFill>
              <a:srgbClr val="000000"/>
            </a:solidFill>
            <a:ln w="9525">
              <a:noFill/>
              <a:round/>
              <a:headEnd/>
              <a:tailEnd/>
            </a:ln>
          </p:spPr>
          <p:txBody>
            <a:bodyPr/>
            <a:lstStyle/>
            <a:p>
              <a:endParaRPr lang="en-US" dirty="0"/>
            </a:p>
          </p:txBody>
        </p:sp>
        <p:sp>
          <p:nvSpPr>
            <p:cNvPr id="8220" name="Freeform 34"/>
            <p:cNvSpPr>
              <a:spLocks/>
            </p:cNvSpPr>
            <p:nvPr/>
          </p:nvSpPr>
          <p:spPr bwMode="auto">
            <a:xfrm>
              <a:off x="333" y="65"/>
              <a:ext cx="1" cy="44"/>
            </a:xfrm>
            <a:custGeom>
              <a:avLst/>
              <a:gdLst>
                <a:gd name="T0" fmla="*/ 0 w 1"/>
                <a:gd name="T1" fmla="*/ 0 h 89"/>
                <a:gd name="T2" fmla="*/ 0 w 1"/>
                <a:gd name="T3" fmla="*/ 22 h 89"/>
                <a:gd name="T4" fmla="*/ 0 w 1"/>
                <a:gd name="T5" fmla="*/ 0 h 89"/>
                <a:gd name="T6" fmla="*/ 0 60000 65536"/>
                <a:gd name="T7" fmla="*/ 0 60000 65536"/>
                <a:gd name="T8" fmla="*/ 0 60000 65536"/>
                <a:gd name="T9" fmla="*/ 0 w 1"/>
                <a:gd name="T10" fmla="*/ 0 h 89"/>
                <a:gd name="T11" fmla="*/ 1 w 1"/>
                <a:gd name="T12" fmla="*/ 89 h 89"/>
              </a:gdLst>
              <a:ahLst/>
              <a:cxnLst>
                <a:cxn ang="T6">
                  <a:pos x="T0" y="T1"/>
                </a:cxn>
                <a:cxn ang="T7">
                  <a:pos x="T2" y="T3"/>
                </a:cxn>
                <a:cxn ang="T8">
                  <a:pos x="T4" y="T5"/>
                </a:cxn>
              </a:cxnLst>
              <a:rect l="T9" t="T10" r="T11" b="T12"/>
              <a:pathLst>
                <a:path w="1" h="89">
                  <a:moveTo>
                    <a:pt x="0" y="0"/>
                  </a:moveTo>
                  <a:lnTo>
                    <a:pt x="0" y="89"/>
                  </a:lnTo>
                  <a:lnTo>
                    <a:pt x="0" y="0"/>
                  </a:lnTo>
                  <a:close/>
                </a:path>
              </a:pathLst>
            </a:custGeom>
            <a:solidFill>
              <a:srgbClr val="FFFFFF"/>
            </a:solidFill>
            <a:ln w="9525">
              <a:noFill/>
              <a:round/>
              <a:headEnd/>
              <a:tailEnd/>
            </a:ln>
          </p:spPr>
          <p:txBody>
            <a:bodyPr/>
            <a:lstStyle/>
            <a:p>
              <a:endParaRPr lang="en-US" dirty="0"/>
            </a:p>
          </p:txBody>
        </p:sp>
        <p:sp>
          <p:nvSpPr>
            <p:cNvPr id="8221" name="Freeform 35"/>
            <p:cNvSpPr>
              <a:spLocks/>
            </p:cNvSpPr>
            <p:nvPr/>
          </p:nvSpPr>
          <p:spPr bwMode="auto">
            <a:xfrm>
              <a:off x="330" y="62"/>
              <a:ext cx="6" cy="3"/>
            </a:xfrm>
            <a:custGeom>
              <a:avLst/>
              <a:gdLst>
                <a:gd name="T0" fmla="*/ 3 w 12"/>
                <a:gd name="T1" fmla="*/ 2 h 6"/>
                <a:gd name="T2" fmla="*/ 3 w 12"/>
                <a:gd name="T3" fmla="*/ 1 h 6"/>
                <a:gd name="T4" fmla="*/ 2 w 12"/>
                <a:gd name="T5" fmla="*/ 0 h 6"/>
                <a:gd name="T6" fmla="*/ 1 w 12"/>
                <a:gd name="T7" fmla="*/ 1 h 6"/>
                <a:gd name="T8" fmla="*/ 0 w 12"/>
                <a:gd name="T9" fmla="*/ 2 h 6"/>
                <a:gd name="T10" fmla="*/ 3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2"/>
                  </a:lnTo>
                  <a:lnTo>
                    <a:pt x="6" y="0"/>
                  </a:lnTo>
                  <a:lnTo>
                    <a:pt x="3" y="2"/>
                  </a:lnTo>
                  <a:lnTo>
                    <a:pt x="0" y="6"/>
                  </a:lnTo>
                  <a:lnTo>
                    <a:pt x="12" y="6"/>
                  </a:lnTo>
                  <a:close/>
                </a:path>
              </a:pathLst>
            </a:custGeom>
            <a:solidFill>
              <a:srgbClr val="FFFFFF"/>
            </a:solidFill>
            <a:ln w="9525">
              <a:noFill/>
              <a:round/>
              <a:headEnd/>
              <a:tailEnd/>
            </a:ln>
          </p:spPr>
          <p:txBody>
            <a:bodyPr/>
            <a:lstStyle/>
            <a:p>
              <a:endParaRPr lang="en-US" dirty="0"/>
            </a:p>
          </p:txBody>
        </p:sp>
        <p:sp>
          <p:nvSpPr>
            <p:cNvPr id="8222" name="Freeform 36"/>
            <p:cNvSpPr>
              <a:spLocks/>
            </p:cNvSpPr>
            <p:nvPr/>
          </p:nvSpPr>
          <p:spPr bwMode="auto">
            <a:xfrm>
              <a:off x="330" y="65"/>
              <a:ext cx="6" cy="44"/>
            </a:xfrm>
            <a:custGeom>
              <a:avLst/>
              <a:gdLst>
                <a:gd name="T0" fmla="*/ 2 w 12"/>
                <a:gd name="T1" fmla="*/ 22 h 89"/>
                <a:gd name="T2" fmla="*/ 3 w 12"/>
                <a:gd name="T3" fmla="*/ 22 h 89"/>
                <a:gd name="T4" fmla="*/ 3 w 12"/>
                <a:gd name="T5" fmla="*/ 0 h 89"/>
                <a:gd name="T6" fmla="*/ 0 w 12"/>
                <a:gd name="T7" fmla="*/ 0 h 89"/>
                <a:gd name="T8" fmla="*/ 0 w 12"/>
                <a:gd name="T9" fmla="*/ 22 h 89"/>
                <a:gd name="T10" fmla="*/ 2 w 12"/>
                <a:gd name="T11" fmla="*/ 22 h 89"/>
                <a:gd name="T12" fmla="*/ 0 60000 65536"/>
                <a:gd name="T13" fmla="*/ 0 60000 65536"/>
                <a:gd name="T14" fmla="*/ 0 60000 65536"/>
                <a:gd name="T15" fmla="*/ 0 60000 65536"/>
                <a:gd name="T16" fmla="*/ 0 60000 65536"/>
                <a:gd name="T17" fmla="*/ 0 60000 65536"/>
                <a:gd name="T18" fmla="*/ 0 w 12"/>
                <a:gd name="T19" fmla="*/ 0 h 89"/>
                <a:gd name="T20" fmla="*/ 12 w 12"/>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2" h="89">
                  <a:moveTo>
                    <a:pt x="6" y="89"/>
                  </a:moveTo>
                  <a:lnTo>
                    <a:pt x="12" y="89"/>
                  </a:lnTo>
                  <a:lnTo>
                    <a:pt x="12" y="0"/>
                  </a:lnTo>
                  <a:lnTo>
                    <a:pt x="0" y="0"/>
                  </a:lnTo>
                  <a:lnTo>
                    <a:pt x="0" y="89"/>
                  </a:lnTo>
                  <a:lnTo>
                    <a:pt x="6" y="89"/>
                  </a:lnTo>
                  <a:close/>
                </a:path>
              </a:pathLst>
            </a:custGeom>
            <a:solidFill>
              <a:srgbClr val="FFFFFF"/>
            </a:solidFill>
            <a:ln w="9525">
              <a:noFill/>
              <a:round/>
              <a:headEnd/>
              <a:tailEnd/>
            </a:ln>
          </p:spPr>
          <p:txBody>
            <a:bodyPr/>
            <a:lstStyle/>
            <a:p>
              <a:endParaRPr lang="en-US" dirty="0"/>
            </a:p>
          </p:txBody>
        </p:sp>
        <p:sp>
          <p:nvSpPr>
            <p:cNvPr id="8223" name="Freeform 37"/>
            <p:cNvSpPr>
              <a:spLocks/>
            </p:cNvSpPr>
            <p:nvPr/>
          </p:nvSpPr>
          <p:spPr bwMode="auto">
            <a:xfrm>
              <a:off x="330" y="109"/>
              <a:ext cx="6" cy="3"/>
            </a:xfrm>
            <a:custGeom>
              <a:avLst/>
              <a:gdLst>
                <a:gd name="T0" fmla="*/ 0 w 12"/>
                <a:gd name="T1" fmla="*/ 0 h 4"/>
                <a:gd name="T2" fmla="*/ 1 w 12"/>
                <a:gd name="T3" fmla="*/ 2 h 4"/>
                <a:gd name="T4" fmla="*/ 2 w 12"/>
                <a:gd name="T5" fmla="*/ 2 h 4"/>
                <a:gd name="T6" fmla="*/ 3 w 12"/>
                <a:gd name="T7" fmla="*/ 2 h 4"/>
                <a:gd name="T8" fmla="*/ 3 w 12"/>
                <a:gd name="T9" fmla="*/ 0 h 4"/>
                <a:gd name="T10" fmla="*/ 0 w 12"/>
                <a:gd name="T11" fmla="*/ 0 h 4"/>
                <a:gd name="T12" fmla="*/ 0 60000 65536"/>
                <a:gd name="T13" fmla="*/ 0 60000 65536"/>
                <a:gd name="T14" fmla="*/ 0 60000 65536"/>
                <a:gd name="T15" fmla="*/ 0 60000 65536"/>
                <a:gd name="T16" fmla="*/ 0 60000 65536"/>
                <a:gd name="T17" fmla="*/ 0 60000 65536"/>
                <a:gd name="T18" fmla="*/ 0 w 12"/>
                <a:gd name="T19" fmla="*/ 0 h 4"/>
                <a:gd name="T20" fmla="*/ 12 w 12"/>
                <a:gd name="T21" fmla="*/ 4 h 4"/>
              </a:gdLst>
              <a:ahLst/>
              <a:cxnLst>
                <a:cxn ang="T12">
                  <a:pos x="T0" y="T1"/>
                </a:cxn>
                <a:cxn ang="T13">
                  <a:pos x="T2" y="T3"/>
                </a:cxn>
                <a:cxn ang="T14">
                  <a:pos x="T4" y="T5"/>
                </a:cxn>
                <a:cxn ang="T15">
                  <a:pos x="T6" y="T7"/>
                </a:cxn>
                <a:cxn ang="T16">
                  <a:pos x="T8" y="T9"/>
                </a:cxn>
                <a:cxn ang="T17">
                  <a:pos x="T10" y="T11"/>
                </a:cxn>
              </a:cxnLst>
              <a:rect l="T18" t="T19" r="T20" b="T21"/>
              <a:pathLst>
                <a:path w="12" h="4">
                  <a:moveTo>
                    <a:pt x="0" y="0"/>
                  </a:moveTo>
                  <a:lnTo>
                    <a:pt x="3" y="3"/>
                  </a:lnTo>
                  <a:lnTo>
                    <a:pt x="6" y="4"/>
                  </a:lnTo>
                  <a:lnTo>
                    <a:pt x="9" y="3"/>
                  </a:lnTo>
                  <a:lnTo>
                    <a:pt x="12" y="0"/>
                  </a:lnTo>
                  <a:lnTo>
                    <a:pt x="0" y="0"/>
                  </a:lnTo>
                  <a:close/>
                </a:path>
              </a:pathLst>
            </a:custGeom>
            <a:solidFill>
              <a:srgbClr val="FFFFFF"/>
            </a:solidFill>
            <a:ln w="9525">
              <a:noFill/>
              <a:round/>
              <a:headEnd/>
              <a:tailEnd/>
            </a:ln>
          </p:spPr>
          <p:txBody>
            <a:bodyPr/>
            <a:lstStyle/>
            <a:p>
              <a:endParaRPr lang="en-US" dirty="0"/>
            </a:p>
          </p:txBody>
        </p:sp>
        <p:sp>
          <p:nvSpPr>
            <p:cNvPr id="8224" name="Freeform 38"/>
            <p:cNvSpPr>
              <a:spLocks/>
            </p:cNvSpPr>
            <p:nvPr/>
          </p:nvSpPr>
          <p:spPr bwMode="auto">
            <a:xfrm>
              <a:off x="317" y="81"/>
              <a:ext cx="1" cy="41"/>
            </a:xfrm>
            <a:custGeom>
              <a:avLst/>
              <a:gdLst>
                <a:gd name="T0" fmla="*/ 0 w 1"/>
                <a:gd name="T1" fmla="*/ 0 h 83"/>
                <a:gd name="T2" fmla="*/ 0 w 1"/>
                <a:gd name="T3" fmla="*/ 20 h 83"/>
                <a:gd name="T4" fmla="*/ 0 w 1"/>
                <a:gd name="T5" fmla="*/ 0 h 83"/>
                <a:gd name="T6" fmla="*/ 0 60000 65536"/>
                <a:gd name="T7" fmla="*/ 0 60000 65536"/>
                <a:gd name="T8" fmla="*/ 0 60000 65536"/>
                <a:gd name="T9" fmla="*/ 0 w 1"/>
                <a:gd name="T10" fmla="*/ 0 h 83"/>
                <a:gd name="T11" fmla="*/ 1 w 1"/>
                <a:gd name="T12" fmla="*/ 83 h 83"/>
              </a:gdLst>
              <a:ahLst/>
              <a:cxnLst>
                <a:cxn ang="T6">
                  <a:pos x="T0" y="T1"/>
                </a:cxn>
                <a:cxn ang="T7">
                  <a:pos x="T2" y="T3"/>
                </a:cxn>
                <a:cxn ang="T8">
                  <a:pos x="T4" y="T5"/>
                </a:cxn>
              </a:cxnLst>
              <a:rect l="T9" t="T10" r="T11" b="T12"/>
              <a:pathLst>
                <a:path w="1" h="83">
                  <a:moveTo>
                    <a:pt x="0" y="0"/>
                  </a:moveTo>
                  <a:lnTo>
                    <a:pt x="0" y="83"/>
                  </a:lnTo>
                  <a:lnTo>
                    <a:pt x="0" y="0"/>
                  </a:lnTo>
                  <a:close/>
                </a:path>
              </a:pathLst>
            </a:custGeom>
            <a:solidFill>
              <a:srgbClr val="FFFFFF"/>
            </a:solidFill>
            <a:ln w="9525">
              <a:noFill/>
              <a:round/>
              <a:headEnd/>
              <a:tailEnd/>
            </a:ln>
          </p:spPr>
          <p:txBody>
            <a:bodyPr/>
            <a:lstStyle/>
            <a:p>
              <a:endParaRPr lang="en-US" dirty="0"/>
            </a:p>
          </p:txBody>
        </p:sp>
        <p:sp>
          <p:nvSpPr>
            <p:cNvPr id="8225" name="Freeform 39"/>
            <p:cNvSpPr>
              <a:spLocks/>
            </p:cNvSpPr>
            <p:nvPr/>
          </p:nvSpPr>
          <p:spPr bwMode="auto">
            <a:xfrm>
              <a:off x="315" y="78"/>
              <a:ext cx="5" cy="3"/>
            </a:xfrm>
            <a:custGeom>
              <a:avLst/>
              <a:gdLst>
                <a:gd name="T0" fmla="*/ 2 w 12"/>
                <a:gd name="T1" fmla="*/ 2 h 6"/>
                <a:gd name="T2" fmla="*/ 2 w 12"/>
                <a:gd name="T3" fmla="*/ 1 h 6"/>
                <a:gd name="T4" fmla="*/ 1 w 12"/>
                <a:gd name="T5" fmla="*/ 0 h 6"/>
                <a:gd name="T6" fmla="*/ 0 w 12"/>
                <a:gd name="T7" fmla="*/ 1 h 6"/>
                <a:gd name="T8" fmla="*/ 0 w 12"/>
                <a:gd name="T9" fmla="*/ 2 h 6"/>
                <a:gd name="T10" fmla="*/ 2 w 12"/>
                <a:gd name="T11" fmla="*/ 2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12" y="6"/>
                  </a:moveTo>
                  <a:lnTo>
                    <a:pt x="9" y="3"/>
                  </a:lnTo>
                  <a:lnTo>
                    <a:pt x="6" y="0"/>
                  </a:lnTo>
                  <a:lnTo>
                    <a:pt x="2" y="3"/>
                  </a:lnTo>
                  <a:lnTo>
                    <a:pt x="0" y="6"/>
                  </a:lnTo>
                  <a:lnTo>
                    <a:pt x="12" y="6"/>
                  </a:lnTo>
                  <a:close/>
                </a:path>
              </a:pathLst>
            </a:custGeom>
            <a:solidFill>
              <a:srgbClr val="FFFFFF"/>
            </a:solidFill>
            <a:ln w="9525">
              <a:noFill/>
              <a:round/>
              <a:headEnd/>
              <a:tailEnd/>
            </a:ln>
          </p:spPr>
          <p:txBody>
            <a:bodyPr/>
            <a:lstStyle/>
            <a:p>
              <a:endParaRPr lang="en-US" dirty="0"/>
            </a:p>
          </p:txBody>
        </p:sp>
        <p:sp>
          <p:nvSpPr>
            <p:cNvPr id="8226" name="Freeform 40"/>
            <p:cNvSpPr>
              <a:spLocks/>
            </p:cNvSpPr>
            <p:nvPr/>
          </p:nvSpPr>
          <p:spPr bwMode="auto">
            <a:xfrm>
              <a:off x="315" y="81"/>
              <a:ext cx="5" cy="41"/>
            </a:xfrm>
            <a:custGeom>
              <a:avLst/>
              <a:gdLst>
                <a:gd name="T0" fmla="*/ 1 w 12"/>
                <a:gd name="T1" fmla="*/ 20 h 83"/>
                <a:gd name="T2" fmla="*/ 2 w 12"/>
                <a:gd name="T3" fmla="*/ 20 h 83"/>
                <a:gd name="T4" fmla="*/ 2 w 12"/>
                <a:gd name="T5" fmla="*/ 0 h 83"/>
                <a:gd name="T6" fmla="*/ 0 w 12"/>
                <a:gd name="T7" fmla="*/ 0 h 83"/>
                <a:gd name="T8" fmla="*/ 0 w 12"/>
                <a:gd name="T9" fmla="*/ 20 h 83"/>
                <a:gd name="T10" fmla="*/ 1 w 12"/>
                <a:gd name="T11" fmla="*/ 20 h 83"/>
                <a:gd name="T12" fmla="*/ 0 60000 65536"/>
                <a:gd name="T13" fmla="*/ 0 60000 65536"/>
                <a:gd name="T14" fmla="*/ 0 60000 65536"/>
                <a:gd name="T15" fmla="*/ 0 60000 65536"/>
                <a:gd name="T16" fmla="*/ 0 60000 65536"/>
                <a:gd name="T17" fmla="*/ 0 60000 65536"/>
                <a:gd name="T18" fmla="*/ 0 w 12"/>
                <a:gd name="T19" fmla="*/ 0 h 83"/>
                <a:gd name="T20" fmla="*/ 12 w 12"/>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2" h="83">
                  <a:moveTo>
                    <a:pt x="6" y="83"/>
                  </a:moveTo>
                  <a:lnTo>
                    <a:pt x="12" y="83"/>
                  </a:lnTo>
                  <a:lnTo>
                    <a:pt x="12" y="0"/>
                  </a:lnTo>
                  <a:lnTo>
                    <a:pt x="0" y="0"/>
                  </a:lnTo>
                  <a:lnTo>
                    <a:pt x="0" y="83"/>
                  </a:lnTo>
                  <a:lnTo>
                    <a:pt x="6" y="83"/>
                  </a:lnTo>
                  <a:close/>
                </a:path>
              </a:pathLst>
            </a:custGeom>
            <a:solidFill>
              <a:srgbClr val="FFFFFF"/>
            </a:solidFill>
            <a:ln w="9525">
              <a:noFill/>
              <a:round/>
              <a:headEnd/>
              <a:tailEnd/>
            </a:ln>
          </p:spPr>
          <p:txBody>
            <a:bodyPr/>
            <a:lstStyle/>
            <a:p>
              <a:endParaRPr lang="en-US" dirty="0"/>
            </a:p>
          </p:txBody>
        </p:sp>
        <p:sp>
          <p:nvSpPr>
            <p:cNvPr id="8227" name="Freeform 41"/>
            <p:cNvSpPr>
              <a:spLocks/>
            </p:cNvSpPr>
            <p:nvPr/>
          </p:nvSpPr>
          <p:spPr bwMode="auto">
            <a:xfrm>
              <a:off x="315" y="122"/>
              <a:ext cx="5" cy="2"/>
            </a:xfrm>
            <a:custGeom>
              <a:avLst/>
              <a:gdLst>
                <a:gd name="T0" fmla="*/ 0 w 12"/>
                <a:gd name="T1" fmla="*/ 0 h 5"/>
                <a:gd name="T2" fmla="*/ 0 w 12"/>
                <a:gd name="T3" fmla="*/ 1 h 5"/>
                <a:gd name="T4" fmla="*/ 1 w 12"/>
                <a:gd name="T5" fmla="*/ 1 h 5"/>
                <a:gd name="T6" fmla="*/ 2 w 12"/>
                <a:gd name="T7" fmla="*/ 1 h 5"/>
                <a:gd name="T8" fmla="*/ 2 w 12"/>
                <a:gd name="T9" fmla="*/ 0 h 5"/>
                <a:gd name="T10" fmla="*/ 0 w 12"/>
                <a:gd name="T11" fmla="*/ 0 h 5"/>
                <a:gd name="T12" fmla="*/ 0 60000 65536"/>
                <a:gd name="T13" fmla="*/ 0 60000 65536"/>
                <a:gd name="T14" fmla="*/ 0 60000 65536"/>
                <a:gd name="T15" fmla="*/ 0 60000 65536"/>
                <a:gd name="T16" fmla="*/ 0 60000 65536"/>
                <a:gd name="T17" fmla="*/ 0 60000 65536"/>
                <a:gd name="T18" fmla="*/ 0 w 12"/>
                <a:gd name="T19" fmla="*/ 0 h 5"/>
                <a:gd name="T20" fmla="*/ 12 w 12"/>
                <a:gd name="T21" fmla="*/ 5 h 5"/>
              </a:gdLst>
              <a:ahLst/>
              <a:cxnLst>
                <a:cxn ang="T12">
                  <a:pos x="T0" y="T1"/>
                </a:cxn>
                <a:cxn ang="T13">
                  <a:pos x="T2" y="T3"/>
                </a:cxn>
                <a:cxn ang="T14">
                  <a:pos x="T4" y="T5"/>
                </a:cxn>
                <a:cxn ang="T15">
                  <a:pos x="T6" y="T7"/>
                </a:cxn>
                <a:cxn ang="T16">
                  <a:pos x="T8" y="T9"/>
                </a:cxn>
                <a:cxn ang="T17">
                  <a:pos x="T10" y="T11"/>
                </a:cxn>
              </a:cxnLst>
              <a:rect l="T18" t="T19" r="T20" b="T21"/>
              <a:pathLst>
                <a:path w="12" h="5">
                  <a:moveTo>
                    <a:pt x="0" y="0"/>
                  </a:moveTo>
                  <a:lnTo>
                    <a:pt x="2" y="4"/>
                  </a:lnTo>
                  <a:lnTo>
                    <a:pt x="6" y="5"/>
                  </a:lnTo>
                  <a:lnTo>
                    <a:pt x="9" y="4"/>
                  </a:lnTo>
                  <a:lnTo>
                    <a:pt x="12" y="0"/>
                  </a:lnTo>
                  <a:lnTo>
                    <a:pt x="0" y="0"/>
                  </a:lnTo>
                  <a:close/>
                </a:path>
              </a:pathLst>
            </a:custGeom>
            <a:solidFill>
              <a:srgbClr val="FFFFFF"/>
            </a:solidFill>
            <a:ln w="9525">
              <a:noFill/>
              <a:round/>
              <a:headEnd/>
              <a:tailEnd/>
            </a:ln>
          </p:spPr>
          <p:txBody>
            <a:bodyPr/>
            <a:lstStyle/>
            <a:p>
              <a:endParaRPr lang="en-US" dirty="0"/>
            </a:p>
          </p:txBody>
        </p:sp>
        <p:sp>
          <p:nvSpPr>
            <p:cNvPr id="8228" name="Freeform 42"/>
            <p:cNvSpPr>
              <a:spLocks/>
            </p:cNvSpPr>
            <p:nvPr/>
          </p:nvSpPr>
          <p:spPr bwMode="auto">
            <a:xfrm>
              <a:off x="363" y="139"/>
              <a:ext cx="45" cy="1"/>
            </a:xfrm>
            <a:custGeom>
              <a:avLst/>
              <a:gdLst>
                <a:gd name="T0" fmla="*/ 0 w 90"/>
                <a:gd name="T1" fmla="*/ 1 h 2"/>
                <a:gd name="T2" fmla="*/ 23 w 90"/>
                <a:gd name="T3" fmla="*/ 0 h 2"/>
                <a:gd name="T4" fmla="*/ 0 w 90"/>
                <a:gd name="T5" fmla="*/ 1 h 2"/>
                <a:gd name="T6" fmla="*/ 0 60000 65536"/>
                <a:gd name="T7" fmla="*/ 0 60000 65536"/>
                <a:gd name="T8" fmla="*/ 0 60000 65536"/>
                <a:gd name="T9" fmla="*/ 0 w 90"/>
                <a:gd name="T10" fmla="*/ 0 h 2"/>
                <a:gd name="T11" fmla="*/ 90 w 90"/>
                <a:gd name="T12" fmla="*/ 2 h 2"/>
              </a:gdLst>
              <a:ahLst/>
              <a:cxnLst>
                <a:cxn ang="T6">
                  <a:pos x="T0" y="T1"/>
                </a:cxn>
                <a:cxn ang="T7">
                  <a:pos x="T2" y="T3"/>
                </a:cxn>
                <a:cxn ang="T8">
                  <a:pos x="T4" y="T5"/>
                </a:cxn>
              </a:cxnLst>
              <a:rect l="T9" t="T10" r="T11" b="T12"/>
              <a:pathLst>
                <a:path w="90" h="2">
                  <a:moveTo>
                    <a:pt x="0" y="2"/>
                  </a:moveTo>
                  <a:lnTo>
                    <a:pt x="90" y="0"/>
                  </a:lnTo>
                  <a:lnTo>
                    <a:pt x="0" y="2"/>
                  </a:lnTo>
                  <a:close/>
                </a:path>
              </a:pathLst>
            </a:custGeom>
            <a:solidFill>
              <a:srgbClr val="FFFFFF"/>
            </a:solidFill>
            <a:ln w="9525">
              <a:noFill/>
              <a:round/>
              <a:headEnd/>
              <a:tailEnd/>
            </a:ln>
          </p:spPr>
          <p:txBody>
            <a:bodyPr/>
            <a:lstStyle/>
            <a:p>
              <a:endParaRPr lang="en-US" dirty="0"/>
            </a:p>
          </p:txBody>
        </p:sp>
        <p:sp>
          <p:nvSpPr>
            <p:cNvPr id="8229" name="Freeform 43"/>
            <p:cNvSpPr>
              <a:spLocks/>
            </p:cNvSpPr>
            <p:nvPr/>
          </p:nvSpPr>
          <p:spPr bwMode="auto">
            <a:xfrm>
              <a:off x="361" y="138"/>
              <a:ext cx="2" cy="5"/>
            </a:xfrm>
            <a:custGeom>
              <a:avLst/>
              <a:gdLst>
                <a:gd name="T0" fmla="*/ 1 w 5"/>
                <a:gd name="T1" fmla="*/ 0 h 12"/>
                <a:gd name="T2" fmla="*/ 0 w 5"/>
                <a:gd name="T3" fmla="*/ 0 h 12"/>
                <a:gd name="T4" fmla="*/ 0 w 5"/>
                <a:gd name="T5" fmla="*/ 1 h 12"/>
                <a:gd name="T6" fmla="*/ 0 w 5"/>
                <a:gd name="T7" fmla="*/ 2 h 12"/>
                <a:gd name="T8" fmla="*/ 1 w 5"/>
                <a:gd name="T9" fmla="*/ 2 h 12"/>
                <a:gd name="T10" fmla="*/ 1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9"/>
                  </a:lnTo>
                  <a:lnTo>
                    <a:pt x="5" y="12"/>
                  </a:lnTo>
                  <a:lnTo>
                    <a:pt x="5" y="0"/>
                  </a:lnTo>
                  <a:close/>
                </a:path>
              </a:pathLst>
            </a:custGeom>
            <a:solidFill>
              <a:srgbClr val="FFFFFF"/>
            </a:solidFill>
            <a:ln w="9525">
              <a:noFill/>
              <a:round/>
              <a:headEnd/>
              <a:tailEnd/>
            </a:ln>
          </p:spPr>
          <p:txBody>
            <a:bodyPr/>
            <a:lstStyle/>
            <a:p>
              <a:endParaRPr lang="en-US" dirty="0"/>
            </a:p>
          </p:txBody>
        </p:sp>
        <p:sp>
          <p:nvSpPr>
            <p:cNvPr id="8230" name="Freeform 44"/>
            <p:cNvSpPr>
              <a:spLocks/>
            </p:cNvSpPr>
            <p:nvPr/>
          </p:nvSpPr>
          <p:spPr bwMode="auto">
            <a:xfrm>
              <a:off x="363" y="137"/>
              <a:ext cx="45" cy="6"/>
            </a:xfrm>
            <a:custGeom>
              <a:avLst/>
              <a:gdLst>
                <a:gd name="T0" fmla="*/ 23 w 90"/>
                <a:gd name="T1" fmla="*/ 2 h 12"/>
                <a:gd name="T2" fmla="*/ 23 w 90"/>
                <a:gd name="T3" fmla="*/ 0 h 12"/>
                <a:gd name="T4" fmla="*/ 0 w 90"/>
                <a:gd name="T5" fmla="*/ 1 h 12"/>
                <a:gd name="T6" fmla="*/ 0 w 90"/>
                <a:gd name="T7" fmla="*/ 3 h 12"/>
                <a:gd name="T8" fmla="*/ 23 w 90"/>
                <a:gd name="T9" fmla="*/ 3 h 12"/>
                <a:gd name="T10" fmla="*/ 23 w 90"/>
                <a:gd name="T11" fmla="*/ 2 h 12"/>
                <a:gd name="T12" fmla="*/ 0 60000 65536"/>
                <a:gd name="T13" fmla="*/ 0 60000 65536"/>
                <a:gd name="T14" fmla="*/ 0 60000 65536"/>
                <a:gd name="T15" fmla="*/ 0 60000 65536"/>
                <a:gd name="T16" fmla="*/ 0 60000 65536"/>
                <a:gd name="T17" fmla="*/ 0 60000 65536"/>
                <a:gd name="T18" fmla="*/ 0 w 90"/>
                <a:gd name="T19" fmla="*/ 0 h 12"/>
                <a:gd name="T20" fmla="*/ 90 w 9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90" h="12">
                  <a:moveTo>
                    <a:pt x="90" y="5"/>
                  </a:moveTo>
                  <a:lnTo>
                    <a:pt x="90" y="0"/>
                  </a:lnTo>
                  <a:lnTo>
                    <a:pt x="0" y="2"/>
                  </a:lnTo>
                  <a:lnTo>
                    <a:pt x="0" y="12"/>
                  </a:lnTo>
                  <a:lnTo>
                    <a:pt x="90" y="9"/>
                  </a:lnTo>
                  <a:lnTo>
                    <a:pt x="90" y="5"/>
                  </a:lnTo>
                  <a:close/>
                </a:path>
              </a:pathLst>
            </a:custGeom>
            <a:solidFill>
              <a:srgbClr val="FFFFFF"/>
            </a:solidFill>
            <a:ln w="9525">
              <a:noFill/>
              <a:round/>
              <a:headEnd/>
              <a:tailEnd/>
            </a:ln>
          </p:spPr>
          <p:txBody>
            <a:bodyPr/>
            <a:lstStyle/>
            <a:p>
              <a:endParaRPr lang="en-US" dirty="0"/>
            </a:p>
          </p:txBody>
        </p:sp>
        <p:sp>
          <p:nvSpPr>
            <p:cNvPr id="8231" name="Freeform 45"/>
            <p:cNvSpPr>
              <a:spLocks/>
            </p:cNvSpPr>
            <p:nvPr/>
          </p:nvSpPr>
          <p:spPr bwMode="auto">
            <a:xfrm>
              <a:off x="408" y="136"/>
              <a:ext cx="3" cy="6"/>
            </a:xfrm>
            <a:custGeom>
              <a:avLst/>
              <a:gdLst>
                <a:gd name="T0" fmla="*/ 0 w 6"/>
                <a:gd name="T1" fmla="*/ 3 h 11"/>
                <a:gd name="T2" fmla="*/ 1 w 6"/>
                <a:gd name="T3" fmla="*/ 3 h 11"/>
                <a:gd name="T4" fmla="*/ 2 w 6"/>
                <a:gd name="T5" fmla="*/ 2 h 11"/>
                <a:gd name="T6" fmla="*/ 1 w 6"/>
                <a:gd name="T7" fmla="*/ 1 h 11"/>
                <a:gd name="T8" fmla="*/ 0 w 6"/>
                <a:gd name="T9" fmla="*/ 0 h 11"/>
                <a:gd name="T10" fmla="*/ 0 w 6"/>
                <a:gd name="T11" fmla="*/ 3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11"/>
                  </a:moveTo>
                  <a:lnTo>
                    <a:pt x="3" y="9"/>
                  </a:lnTo>
                  <a:lnTo>
                    <a:pt x="6" y="6"/>
                  </a:lnTo>
                  <a:lnTo>
                    <a:pt x="3" y="2"/>
                  </a:lnTo>
                  <a:lnTo>
                    <a:pt x="0" y="0"/>
                  </a:lnTo>
                  <a:lnTo>
                    <a:pt x="0" y="11"/>
                  </a:lnTo>
                  <a:close/>
                </a:path>
              </a:pathLst>
            </a:custGeom>
            <a:solidFill>
              <a:srgbClr val="FFFFFF"/>
            </a:solidFill>
            <a:ln w="9525">
              <a:noFill/>
              <a:round/>
              <a:headEnd/>
              <a:tailEnd/>
            </a:ln>
          </p:spPr>
          <p:txBody>
            <a:bodyPr/>
            <a:lstStyle/>
            <a:p>
              <a:endParaRPr lang="en-US" dirty="0"/>
            </a:p>
          </p:txBody>
        </p:sp>
        <p:sp>
          <p:nvSpPr>
            <p:cNvPr id="8232" name="Freeform 46"/>
            <p:cNvSpPr>
              <a:spLocks/>
            </p:cNvSpPr>
            <p:nvPr/>
          </p:nvSpPr>
          <p:spPr bwMode="auto">
            <a:xfrm>
              <a:off x="354" y="157"/>
              <a:ext cx="45" cy="1"/>
            </a:xfrm>
            <a:custGeom>
              <a:avLst/>
              <a:gdLst>
                <a:gd name="T0" fmla="*/ 0 w 89"/>
                <a:gd name="T1" fmla="*/ 0 h 1"/>
                <a:gd name="T2" fmla="*/ 23 w 89"/>
                <a:gd name="T3" fmla="*/ 0 h 1"/>
                <a:gd name="T4" fmla="*/ 0 w 89"/>
                <a:gd name="T5" fmla="*/ 0 h 1"/>
                <a:gd name="T6" fmla="*/ 0 60000 65536"/>
                <a:gd name="T7" fmla="*/ 0 60000 65536"/>
                <a:gd name="T8" fmla="*/ 0 60000 65536"/>
                <a:gd name="T9" fmla="*/ 0 w 89"/>
                <a:gd name="T10" fmla="*/ 0 h 1"/>
                <a:gd name="T11" fmla="*/ 89 w 89"/>
                <a:gd name="T12" fmla="*/ 1 h 1"/>
              </a:gdLst>
              <a:ahLst/>
              <a:cxnLst>
                <a:cxn ang="T6">
                  <a:pos x="T0" y="T1"/>
                </a:cxn>
                <a:cxn ang="T7">
                  <a:pos x="T2" y="T3"/>
                </a:cxn>
                <a:cxn ang="T8">
                  <a:pos x="T4" y="T5"/>
                </a:cxn>
              </a:cxnLst>
              <a:rect l="T9" t="T10" r="T11" b="T12"/>
              <a:pathLst>
                <a:path w="89" h="1">
                  <a:moveTo>
                    <a:pt x="0" y="0"/>
                  </a:moveTo>
                  <a:lnTo>
                    <a:pt x="89" y="0"/>
                  </a:lnTo>
                  <a:lnTo>
                    <a:pt x="0" y="0"/>
                  </a:lnTo>
                  <a:close/>
                </a:path>
              </a:pathLst>
            </a:custGeom>
            <a:solidFill>
              <a:srgbClr val="FFFFFF"/>
            </a:solidFill>
            <a:ln w="9525">
              <a:noFill/>
              <a:round/>
              <a:headEnd/>
              <a:tailEnd/>
            </a:ln>
          </p:spPr>
          <p:txBody>
            <a:bodyPr/>
            <a:lstStyle/>
            <a:p>
              <a:endParaRPr lang="en-US" dirty="0"/>
            </a:p>
          </p:txBody>
        </p:sp>
        <p:sp>
          <p:nvSpPr>
            <p:cNvPr id="8233" name="Freeform 47"/>
            <p:cNvSpPr>
              <a:spLocks/>
            </p:cNvSpPr>
            <p:nvPr/>
          </p:nvSpPr>
          <p:spPr bwMode="auto">
            <a:xfrm>
              <a:off x="351" y="154"/>
              <a:ext cx="3" cy="6"/>
            </a:xfrm>
            <a:custGeom>
              <a:avLst/>
              <a:gdLst>
                <a:gd name="T0" fmla="*/ 2 w 5"/>
                <a:gd name="T1" fmla="*/ 0 h 12"/>
                <a:gd name="T2" fmla="*/ 1 w 5"/>
                <a:gd name="T3" fmla="*/ 1 h 12"/>
                <a:gd name="T4" fmla="*/ 0 w 5"/>
                <a:gd name="T5" fmla="*/ 2 h 12"/>
                <a:gd name="T6" fmla="*/ 1 w 5"/>
                <a:gd name="T7" fmla="*/ 3 h 12"/>
                <a:gd name="T8" fmla="*/ 2 w 5"/>
                <a:gd name="T9" fmla="*/ 3 h 12"/>
                <a:gd name="T10" fmla="*/ 2 w 5"/>
                <a:gd name="T11" fmla="*/ 0 h 12"/>
                <a:gd name="T12" fmla="*/ 0 60000 65536"/>
                <a:gd name="T13" fmla="*/ 0 60000 65536"/>
                <a:gd name="T14" fmla="*/ 0 60000 65536"/>
                <a:gd name="T15" fmla="*/ 0 60000 65536"/>
                <a:gd name="T16" fmla="*/ 0 60000 65536"/>
                <a:gd name="T17" fmla="*/ 0 60000 65536"/>
                <a:gd name="T18" fmla="*/ 0 w 5"/>
                <a:gd name="T19" fmla="*/ 0 h 12"/>
                <a:gd name="T20" fmla="*/ 5 w 5"/>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5" h="12">
                  <a:moveTo>
                    <a:pt x="5" y="0"/>
                  </a:moveTo>
                  <a:lnTo>
                    <a:pt x="1" y="3"/>
                  </a:lnTo>
                  <a:lnTo>
                    <a:pt x="0" y="6"/>
                  </a:lnTo>
                  <a:lnTo>
                    <a:pt x="1" y="10"/>
                  </a:lnTo>
                  <a:lnTo>
                    <a:pt x="5" y="12"/>
                  </a:lnTo>
                  <a:lnTo>
                    <a:pt x="5" y="0"/>
                  </a:lnTo>
                  <a:close/>
                </a:path>
              </a:pathLst>
            </a:custGeom>
            <a:solidFill>
              <a:srgbClr val="FFFFFF"/>
            </a:solidFill>
            <a:ln w="9525">
              <a:noFill/>
              <a:round/>
              <a:headEnd/>
              <a:tailEnd/>
            </a:ln>
          </p:spPr>
          <p:txBody>
            <a:bodyPr/>
            <a:lstStyle/>
            <a:p>
              <a:endParaRPr lang="en-US" dirty="0"/>
            </a:p>
          </p:txBody>
        </p:sp>
        <p:sp>
          <p:nvSpPr>
            <p:cNvPr id="8234" name="Freeform 48"/>
            <p:cNvSpPr>
              <a:spLocks/>
            </p:cNvSpPr>
            <p:nvPr/>
          </p:nvSpPr>
          <p:spPr bwMode="auto">
            <a:xfrm>
              <a:off x="354" y="154"/>
              <a:ext cx="45" cy="6"/>
            </a:xfrm>
            <a:custGeom>
              <a:avLst/>
              <a:gdLst>
                <a:gd name="T0" fmla="*/ 23 w 89"/>
                <a:gd name="T1" fmla="*/ 2 h 12"/>
                <a:gd name="T2" fmla="*/ 23 w 89"/>
                <a:gd name="T3" fmla="*/ 0 h 12"/>
                <a:gd name="T4" fmla="*/ 0 w 89"/>
                <a:gd name="T5" fmla="*/ 0 h 12"/>
                <a:gd name="T6" fmla="*/ 0 w 89"/>
                <a:gd name="T7" fmla="*/ 3 h 12"/>
                <a:gd name="T8" fmla="*/ 23 w 89"/>
                <a:gd name="T9" fmla="*/ 3 h 12"/>
                <a:gd name="T10" fmla="*/ 23 w 89"/>
                <a:gd name="T11" fmla="*/ 2 h 12"/>
                <a:gd name="T12" fmla="*/ 0 60000 65536"/>
                <a:gd name="T13" fmla="*/ 0 60000 65536"/>
                <a:gd name="T14" fmla="*/ 0 60000 65536"/>
                <a:gd name="T15" fmla="*/ 0 60000 65536"/>
                <a:gd name="T16" fmla="*/ 0 60000 65536"/>
                <a:gd name="T17" fmla="*/ 0 60000 65536"/>
                <a:gd name="T18" fmla="*/ 0 w 89"/>
                <a:gd name="T19" fmla="*/ 0 h 12"/>
                <a:gd name="T20" fmla="*/ 89 w 89"/>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89" h="12">
                  <a:moveTo>
                    <a:pt x="89" y="6"/>
                  </a:moveTo>
                  <a:lnTo>
                    <a:pt x="89" y="0"/>
                  </a:lnTo>
                  <a:lnTo>
                    <a:pt x="0" y="0"/>
                  </a:lnTo>
                  <a:lnTo>
                    <a:pt x="0" y="12"/>
                  </a:lnTo>
                  <a:lnTo>
                    <a:pt x="89" y="12"/>
                  </a:lnTo>
                  <a:lnTo>
                    <a:pt x="89" y="6"/>
                  </a:lnTo>
                  <a:close/>
                </a:path>
              </a:pathLst>
            </a:custGeom>
            <a:solidFill>
              <a:srgbClr val="FFFFFF"/>
            </a:solidFill>
            <a:ln w="9525">
              <a:noFill/>
              <a:round/>
              <a:headEnd/>
              <a:tailEnd/>
            </a:ln>
          </p:spPr>
          <p:txBody>
            <a:bodyPr/>
            <a:lstStyle/>
            <a:p>
              <a:endParaRPr lang="en-US" dirty="0"/>
            </a:p>
          </p:txBody>
        </p:sp>
        <p:sp>
          <p:nvSpPr>
            <p:cNvPr id="8235" name="Freeform 49"/>
            <p:cNvSpPr>
              <a:spLocks/>
            </p:cNvSpPr>
            <p:nvPr/>
          </p:nvSpPr>
          <p:spPr bwMode="auto">
            <a:xfrm>
              <a:off x="399" y="154"/>
              <a:ext cx="3" cy="6"/>
            </a:xfrm>
            <a:custGeom>
              <a:avLst/>
              <a:gdLst>
                <a:gd name="T0" fmla="*/ 0 w 6"/>
                <a:gd name="T1" fmla="*/ 3 h 12"/>
                <a:gd name="T2" fmla="*/ 1 w 6"/>
                <a:gd name="T3" fmla="*/ 3 h 12"/>
                <a:gd name="T4" fmla="*/ 2 w 6"/>
                <a:gd name="T5" fmla="*/ 2 h 12"/>
                <a:gd name="T6" fmla="*/ 1 w 6"/>
                <a:gd name="T7" fmla="*/ 1 h 12"/>
                <a:gd name="T8" fmla="*/ 0 w 6"/>
                <a:gd name="T9" fmla="*/ 0 h 12"/>
                <a:gd name="T10" fmla="*/ 0 w 6"/>
                <a:gd name="T11" fmla="*/ 3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0" y="12"/>
                  </a:moveTo>
                  <a:lnTo>
                    <a:pt x="4" y="10"/>
                  </a:lnTo>
                  <a:lnTo>
                    <a:pt x="6" y="6"/>
                  </a:lnTo>
                  <a:lnTo>
                    <a:pt x="4" y="3"/>
                  </a:lnTo>
                  <a:lnTo>
                    <a:pt x="0" y="0"/>
                  </a:lnTo>
                  <a:lnTo>
                    <a:pt x="0" y="12"/>
                  </a:lnTo>
                  <a:close/>
                </a:path>
              </a:pathLst>
            </a:custGeom>
            <a:solidFill>
              <a:srgbClr val="FFFFFF"/>
            </a:solidFill>
            <a:ln w="9525">
              <a:noFill/>
              <a:round/>
              <a:headEnd/>
              <a:tailEnd/>
            </a:ln>
          </p:spPr>
          <p:txBody>
            <a:bodyPr/>
            <a:lstStyle/>
            <a:p>
              <a:endParaRPr lang="en-US" dirty="0"/>
            </a:p>
          </p:txBody>
        </p:sp>
        <p:sp>
          <p:nvSpPr>
            <p:cNvPr id="8236" name="Freeform 50"/>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3 w 125"/>
                <a:gd name="T7" fmla="*/ 37 h 147"/>
                <a:gd name="T8" fmla="*/ 1 w 125"/>
                <a:gd name="T9" fmla="*/ 36 h 147"/>
                <a:gd name="T10" fmla="*/ 0 w 125"/>
                <a:gd name="T11" fmla="*/ 35 h 147"/>
                <a:gd name="T12" fmla="*/ 0 w 125"/>
                <a:gd name="T13" fmla="*/ 33 h 147"/>
                <a:gd name="T14" fmla="*/ 1 w 125"/>
                <a:gd name="T15" fmla="*/ 31 h 147"/>
                <a:gd name="T16" fmla="*/ 4 w 125"/>
                <a:gd name="T17" fmla="*/ 27 h 147"/>
                <a:gd name="T18" fmla="*/ 8 w 125"/>
                <a:gd name="T19" fmla="*/ 21 h 147"/>
                <a:gd name="T20" fmla="*/ 12 w 125"/>
                <a:gd name="T21" fmla="*/ 16 h 147"/>
                <a:gd name="T22" fmla="*/ 16 w 125"/>
                <a:gd name="T23" fmla="*/ 10 h 147"/>
                <a:gd name="T24" fmla="*/ 20 w 125"/>
                <a:gd name="T25" fmla="*/ 5 h 147"/>
                <a:gd name="T26" fmla="*/ 23 w 125"/>
                <a:gd name="T27" fmla="*/ 1 h 147"/>
                <a:gd name="T28" fmla="*/ 24 w 125"/>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47"/>
                <a:gd name="T47" fmla="*/ 125 w 125"/>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close/>
                </a:path>
              </a:pathLst>
            </a:custGeom>
            <a:solidFill>
              <a:srgbClr val="9EB5CC"/>
            </a:solidFill>
            <a:ln w="9525">
              <a:noFill/>
              <a:round/>
              <a:headEnd/>
              <a:tailEnd/>
            </a:ln>
          </p:spPr>
          <p:txBody>
            <a:bodyPr/>
            <a:lstStyle/>
            <a:p>
              <a:endParaRPr lang="en-US" dirty="0"/>
            </a:p>
          </p:txBody>
        </p:sp>
        <p:sp>
          <p:nvSpPr>
            <p:cNvPr id="8237" name="Freeform 51"/>
            <p:cNvSpPr>
              <a:spLocks/>
            </p:cNvSpPr>
            <p:nvPr/>
          </p:nvSpPr>
          <p:spPr bwMode="auto">
            <a:xfrm>
              <a:off x="137" y="313"/>
              <a:ext cx="62" cy="74"/>
            </a:xfrm>
            <a:custGeom>
              <a:avLst/>
              <a:gdLst>
                <a:gd name="T0" fmla="*/ 24 w 125"/>
                <a:gd name="T1" fmla="*/ 0 h 147"/>
                <a:gd name="T2" fmla="*/ 31 w 125"/>
                <a:gd name="T3" fmla="*/ 5 h 147"/>
                <a:gd name="T4" fmla="*/ 5 w 125"/>
                <a:gd name="T5" fmla="*/ 37 h 147"/>
                <a:gd name="T6" fmla="*/ 5 w 125"/>
                <a:gd name="T7" fmla="*/ 37 h 147"/>
                <a:gd name="T8" fmla="*/ 3 w 125"/>
                <a:gd name="T9" fmla="*/ 37 h 147"/>
                <a:gd name="T10" fmla="*/ 1 w 125"/>
                <a:gd name="T11" fmla="*/ 36 h 147"/>
                <a:gd name="T12" fmla="*/ 0 w 125"/>
                <a:gd name="T13" fmla="*/ 35 h 147"/>
                <a:gd name="T14" fmla="*/ 0 w 125"/>
                <a:gd name="T15" fmla="*/ 33 h 147"/>
                <a:gd name="T16" fmla="*/ 0 w 125"/>
                <a:gd name="T17" fmla="*/ 33 h 147"/>
                <a:gd name="T18" fmla="*/ 1 w 125"/>
                <a:gd name="T19" fmla="*/ 31 h 147"/>
                <a:gd name="T20" fmla="*/ 4 w 125"/>
                <a:gd name="T21" fmla="*/ 27 h 147"/>
                <a:gd name="T22" fmla="*/ 8 w 125"/>
                <a:gd name="T23" fmla="*/ 21 h 147"/>
                <a:gd name="T24" fmla="*/ 12 w 125"/>
                <a:gd name="T25" fmla="*/ 16 h 147"/>
                <a:gd name="T26" fmla="*/ 16 w 125"/>
                <a:gd name="T27" fmla="*/ 10 h 147"/>
                <a:gd name="T28" fmla="*/ 20 w 125"/>
                <a:gd name="T29" fmla="*/ 5 h 147"/>
                <a:gd name="T30" fmla="*/ 23 w 125"/>
                <a:gd name="T31" fmla="*/ 1 h 147"/>
                <a:gd name="T32" fmla="*/ 24 w 125"/>
                <a:gd name="T33" fmla="*/ 0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5"/>
                <a:gd name="T52" fmla="*/ 0 h 147"/>
                <a:gd name="T53" fmla="*/ 125 w 125"/>
                <a:gd name="T54" fmla="*/ 147 h 1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5" h="147">
                  <a:moveTo>
                    <a:pt x="97" y="0"/>
                  </a:moveTo>
                  <a:lnTo>
                    <a:pt x="125" y="19"/>
                  </a:lnTo>
                  <a:lnTo>
                    <a:pt x="22" y="147"/>
                  </a:lnTo>
                  <a:lnTo>
                    <a:pt x="13" y="147"/>
                  </a:lnTo>
                  <a:lnTo>
                    <a:pt x="5" y="144"/>
                  </a:lnTo>
                  <a:lnTo>
                    <a:pt x="0" y="138"/>
                  </a:lnTo>
                  <a:lnTo>
                    <a:pt x="0" y="130"/>
                  </a:lnTo>
                  <a:lnTo>
                    <a:pt x="5" y="121"/>
                  </a:lnTo>
                  <a:lnTo>
                    <a:pt x="16" y="105"/>
                  </a:lnTo>
                  <a:lnTo>
                    <a:pt x="32" y="84"/>
                  </a:lnTo>
                  <a:lnTo>
                    <a:pt x="50" y="61"/>
                  </a:lnTo>
                  <a:lnTo>
                    <a:pt x="67" y="38"/>
                  </a:lnTo>
                  <a:lnTo>
                    <a:pt x="82" y="18"/>
                  </a:lnTo>
                  <a:lnTo>
                    <a:pt x="94" y="4"/>
                  </a:lnTo>
                  <a:lnTo>
                    <a:pt x="97" y="0"/>
                  </a:lnTo>
                </a:path>
              </a:pathLst>
            </a:custGeom>
            <a:noFill/>
            <a:ln w="0">
              <a:solidFill>
                <a:srgbClr val="000000"/>
              </a:solidFill>
              <a:prstDash val="solid"/>
              <a:round/>
              <a:headEnd/>
              <a:tailEnd/>
            </a:ln>
          </p:spPr>
          <p:txBody>
            <a:bodyPr/>
            <a:lstStyle/>
            <a:p>
              <a:endParaRPr lang="en-US" dirty="0"/>
            </a:p>
          </p:txBody>
        </p:sp>
        <p:sp>
          <p:nvSpPr>
            <p:cNvPr id="8238" name="Freeform 52"/>
            <p:cNvSpPr>
              <a:spLocks/>
            </p:cNvSpPr>
            <p:nvPr/>
          </p:nvSpPr>
          <p:spPr bwMode="auto">
            <a:xfrm>
              <a:off x="175" y="256"/>
              <a:ext cx="83" cy="75"/>
            </a:xfrm>
            <a:custGeom>
              <a:avLst/>
              <a:gdLst>
                <a:gd name="T0" fmla="*/ 11 w 166"/>
                <a:gd name="T1" fmla="*/ 0 h 148"/>
                <a:gd name="T2" fmla="*/ 9 w 166"/>
                <a:gd name="T3" fmla="*/ 3 h 148"/>
                <a:gd name="T4" fmla="*/ 6 w 166"/>
                <a:gd name="T5" fmla="*/ 7 h 148"/>
                <a:gd name="T6" fmla="*/ 3 w 166"/>
                <a:gd name="T7" fmla="*/ 12 h 148"/>
                <a:gd name="T8" fmla="*/ 1 w 166"/>
                <a:gd name="T9" fmla="*/ 16 h 148"/>
                <a:gd name="T10" fmla="*/ 1 w 166"/>
                <a:gd name="T11" fmla="*/ 22 h 148"/>
                <a:gd name="T12" fmla="*/ 0 w 166"/>
                <a:gd name="T13" fmla="*/ 26 h 148"/>
                <a:gd name="T14" fmla="*/ 1 w 166"/>
                <a:gd name="T15" fmla="*/ 31 h 148"/>
                <a:gd name="T16" fmla="*/ 5 w 166"/>
                <a:gd name="T17" fmla="*/ 34 h 148"/>
                <a:gd name="T18" fmla="*/ 10 w 166"/>
                <a:gd name="T19" fmla="*/ 38 h 148"/>
                <a:gd name="T20" fmla="*/ 17 w 166"/>
                <a:gd name="T21" fmla="*/ 38 h 148"/>
                <a:gd name="T22" fmla="*/ 22 w 166"/>
                <a:gd name="T23" fmla="*/ 36 h 148"/>
                <a:gd name="T24" fmla="*/ 28 w 166"/>
                <a:gd name="T25" fmla="*/ 34 h 148"/>
                <a:gd name="T26" fmla="*/ 34 w 166"/>
                <a:gd name="T27" fmla="*/ 31 h 148"/>
                <a:gd name="T28" fmla="*/ 38 w 166"/>
                <a:gd name="T29" fmla="*/ 27 h 148"/>
                <a:gd name="T30" fmla="*/ 41 w 166"/>
                <a:gd name="T31" fmla="*/ 24 h 148"/>
                <a:gd name="T32" fmla="*/ 42 w 166"/>
                <a:gd name="T33" fmla="*/ 23 h 148"/>
                <a:gd name="T34" fmla="*/ 39 w 166"/>
                <a:gd name="T35" fmla="*/ 23 h 148"/>
                <a:gd name="T36" fmla="*/ 34 w 166"/>
                <a:gd name="T37" fmla="*/ 23 h 148"/>
                <a:gd name="T38" fmla="*/ 29 w 166"/>
                <a:gd name="T39" fmla="*/ 22 h 148"/>
                <a:gd name="T40" fmla="*/ 24 w 166"/>
                <a:gd name="T41" fmla="*/ 20 h 148"/>
                <a:gd name="T42" fmla="*/ 20 w 166"/>
                <a:gd name="T43" fmla="*/ 18 h 148"/>
                <a:gd name="T44" fmla="*/ 15 w 166"/>
                <a:gd name="T45" fmla="*/ 14 h 148"/>
                <a:gd name="T46" fmla="*/ 12 w 166"/>
                <a:gd name="T47" fmla="*/ 8 h 148"/>
                <a:gd name="T48" fmla="*/ 11 w 166"/>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6"/>
                <a:gd name="T76" fmla="*/ 0 h 148"/>
                <a:gd name="T77" fmla="*/ 166 w 166"/>
                <a:gd name="T78" fmla="*/ 148 h 1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6" h="148">
                  <a:moveTo>
                    <a:pt x="44" y="0"/>
                  </a:moveTo>
                  <a:lnTo>
                    <a:pt x="35" y="11"/>
                  </a:lnTo>
                  <a:lnTo>
                    <a:pt x="24" y="27"/>
                  </a:lnTo>
                  <a:lnTo>
                    <a:pt x="15" y="45"/>
                  </a:lnTo>
                  <a:lnTo>
                    <a:pt x="7" y="64"/>
                  </a:lnTo>
                  <a:lnTo>
                    <a:pt x="1" y="84"/>
                  </a:lnTo>
                  <a:lnTo>
                    <a:pt x="0" y="103"/>
                  </a:lnTo>
                  <a:lnTo>
                    <a:pt x="6" y="121"/>
                  </a:lnTo>
                  <a:lnTo>
                    <a:pt x="17" y="135"/>
                  </a:lnTo>
                  <a:lnTo>
                    <a:pt x="42" y="147"/>
                  </a:lnTo>
                  <a:lnTo>
                    <a:pt x="67" y="148"/>
                  </a:lnTo>
                  <a:lnTo>
                    <a:pt x="91" y="143"/>
                  </a:lnTo>
                  <a:lnTo>
                    <a:pt x="114" y="132"/>
                  </a:lnTo>
                  <a:lnTo>
                    <a:pt x="134" y="120"/>
                  </a:lnTo>
                  <a:lnTo>
                    <a:pt x="150" y="106"/>
                  </a:lnTo>
                  <a:lnTo>
                    <a:pt x="161" y="95"/>
                  </a:lnTo>
                  <a:lnTo>
                    <a:pt x="166" y="90"/>
                  </a:lnTo>
                  <a:lnTo>
                    <a:pt x="153" y="90"/>
                  </a:lnTo>
                  <a:lnTo>
                    <a:pt x="136" y="88"/>
                  </a:lnTo>
                  <a:lnTo>
                    <a:pt x="118" y="86"/>
                  </a:lnTo>
                  <a:lnTo>
                    <a:pt x="98" y="79"/>
                  </a:lnTo>
                  <a:lnTo>
                    <a:pt x="80" y="69"/>
                  </a:lnTo>
                  <a:lnTo>
                    <a:pt x="63" y="54"/>
                  </a:lnTo>
                  <a:lnTo>
                    <a:pt x="51" y="31"/>
                  </a:lnTo>
                  <a:lnTo>
                    <a:pt x="44" y="0"/>
                  </a:lnTo>
                  <a:close/>
                </a:path>
              </a:pathLst>
            </a:custGeom>
            <a:solidFill>
              <a:srgbClr val="9EB5CC"/>
            </a:solidFill>
            <a:ln w="9525">
              <a:noFill/>
              <a:round/>
              <a:headEnd/>
              <a:tailEnd/>
            </a:ln>
          </p:spPr>
          <p:txBody>
            <a:bodyPr/>
            <a:lstStyle/>
            <a:p>
              <a:endParaRPr lang="en-US" dirty="0"/>
            </a:p>
          </p:txBody>
        </p:sp>
        <p:sp>
          <p:nvSpPr>
            <p:cNvPr id="8239" name="Freeform 53"/>
            <p:cNvSpPr>
              <a:spLocks/>
            </p:cNvSpPr>
            <p:nvPr/>
          </p:nvSpPr>
          <p:spPr bwMode="auto">
            <a:xfrm>
              <a:off x="172" y="255"/>
              <a:ext cx="26" cy="71"/>
            </a:xfrm>
            <a:custGeom>
              <a:avLst/>
              <a:gdLst>
                <a:gd name="T0" fmla="*/ 7 w 52"/>
                <a:gd name="T1" fmla="*/ 34 h 142"/>
                <a:gd name="T2" fmla="*/ 7 w 52"/>
                <a:gd name="T3" fmla="*/ 34 h 142"/>
                <a:gd name="T4" fmla="*/ 3 w 52"/>
                <a:gd name="T5" fmla="*/ 30 h 142"/>
                <a:gd name="T6" fmla="*/ 3 w 52"/>
                <a:gd name="T7" fmla="*/ 26 h 142"/>
                <a:gd name="T8" fmla="*/ 3 w 52"/>
                <a:gd name="T9" fmla="*/ 22 h 142"/>
                <a:gd name="T10" fmla="*/ 5 w 52"/>
                <a:gd name="T11" fmla="*/ 18 h 142"/>
                <a:gd name="T12" fmla="*/ 7 w 52"/>
                <a:gd name="T13" fmla="*/ 12 h 142"/>
                <a:gd name="T14" fmla="*/ 9 w 52"/>
                <a:gd name="T15" fmla="*/ 9 h 142"/>
                <a:gd name="T16" fmla="*/ 11 w 52"/>
                <a:gd name="T17" fmla="*/ 4 h 142"/>
                <a:gd name="T18" fmla="*/ 13 w 52"/>
                <a:gd name="T19" fmla="*/ 1 h 142"/>
                <a:gd name="T20" fmla="*/ 12 w 52"/>
                <a:gd name="T21" fmla="*/ 0 h 142"/>
                <a:gd name="T22" fmla="*/ 9 w 52"/>
                <a:gd name="T23" fmla="*/ 3 h 142"/>
                <a:gd name="T24" fmla="*/ 7 w 52"/>
                <a:gd name="T25" fmla="*/ 7 h 142"/>
                <a:gd name="T26" fmla="*/ 3 w 52"/>
                <a:gd name="T27" fmla="*/ 11 h 142"/>
                <a:gd name="T28" fmla="*/ 2 w 52"/>
                <a:gd name="T29" fmla="*/ 17 h 142"/>
                <a:gd name="T30" fmla="*/ 1 w 52"/>
                <a:gd name="T31" fmla="*/ 22 h 142"/>
                <a:gd name="T32" fmla="*/ 0 w 52"/>
                <a:gd name="T33" fmla="*/ 26 h 142"/>
                <a:gd name="T34" fmla="*/ 2 w 52"/>
                <a:gd name="T35" fmla="*/ 31 h 142"/>
                <a:gd name="T36" fmla="*/ 5 w 52"/>
                <a:gd name="T37" fmla="*/ 36 h 142"/>
                <a:gd name="T38" fmla="*/ 5 w 52"/>
                <a:gd name="T39" fmla="*/ 36 h 142"/>
                <a:gd name="T40" fmla="*/ 7 w 52"/>
                <a:gd name="T41" fmla="*/ 34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142"/>
                <a:gd name="T65" fmla="*/ 52 w 52"/>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142">
                  <a:moveTo>
                    <a:pt x="26" y="135"/>
                  </a:moveTo>
                  <a:lnTo>
                    <a:pt x="26" y="135"/>
                  </a:lnTo>
                  <a:lnTo>
                    <a:pt x="15" y="122"/>
                  </a:lnTo>
                  <a:lnTo>
                    <a:pt x="10" y="107"/>
                  </a:lnTo>
                  <a:lnTo>
                    <a:pt x="11" y="88"/>
                  </a:lnTo>
                  <a:lnTo>
                    <a:pt x="17" y="69"/>
                  </a:lnTo>
                  <a:lnTo>
                    <a:pt x="25" y="51"/>
                  </a:lnTo>
                  <a:lnTo>
                    <a:pt x="34" y="34"/>
                  </a:lnTo>
                  <a:lnTo>
                    <a:pt x="44" y="18"/>
                  </a:lnTo>
                  <a:lnTo>
                    <a:pt x="52" y="7"/>
                  </a:lnTo>
                  <a:lnTo>
                    <a:pt x="45" y="0"/>
                  </a:lnTo>
                  <a:lnTo>
                    <a:pt x="35" y="13"/>
                  </a:lnTo>
                  <a:lnTo>
                    <a:pt x="25" y="29"/>
                  </a:lnTo>
                  <a:lnTo>
                    <a:pt x="15" y="46"/>
                  </a:lnTo>
                  <a:lnTo>
                    <a:pt x="7" y="67"/>
                  </a:lnTo>
                  <a:lnTo>
                    <a:pt x="2" y="88"/>
                  </a:lnTo>
                  <a:lnTo>
                    <a:pt x="0" y="107"/>
                  </a:lnTo>
                  <a:lnTo>
                    <a:pt x="6" y="127"/>
                  </a:lnTo>
                  <a:lnTo>
                    <a:pt x="19" y="142"/>
                  </a:lnTo>
                  <a:lnTo>
                    <a:pt x="26" y="135"/>
                  </a:lnTo>
                  <a:close/>
                </a:path>
              </a:pathLst>
            </a:custGeom>
            <a:solidFill>
              <a:srgbClr val="000000"/>
            </a:solidFill>
            <a:ln w="9525">
              <a:noFill/>
              <a:round/>
              <a:headEnd/>
              <a:tailEnd/>
            </a:ln>
          </p:spPr>
          <p:txBody>
            <a:bodyPr/>
            <a:lstStyle/>
            <a:p>
              <a:endParaRPr lang="en-US" dirty="0"/>
            </a:p>
          </p:txBody>
        </p:sp>
        <p:sp>
          <p:nvSpPr>
            <p:cNvPr id="8240" name="Freeform 54"/>
            <p:cNvSpPr>
              <a:spLocks/>
            </p:cNvSpPr>
            <p:nvPr/>
          </p:nvSpPr>
          <p:spPr bwMode="auto">
            <a:xfrm>
              <a:off x="181" y="299"/>
              <a:ext cx="79" cy="34"/>
            </a:xfrm>
            <a:custGeom>
              <a:avLst/>
              <a:gdLst>
                <a:gd name="T0" fmla="*/ 38 w 157"/>
                <a:gd name="T1" fmla="*/ 2 h 68"/>
                <a:gd name="T2" fmla="*/ 37 w 157"/>
                <a:gd name="T3" fmla="*/ 1 h 68"/>
                <a:gd name="T4" fmla="*/ 36 w 157"/>
                <a:gd name="T5" fmla="*/ 1 h 68"/>
                <a:gd name="T6" fmla="*/ 33 w 157"/>
                <a:gd name="T7" fmla="*/ 4 h 68"/>
                <a:gd name="T8" fmla="*/ 30 w 157"/>
                <a:gd name="T9" fmla="*/ 7 h 68"/>
                <a:gd name="T10" fmla="*/ 25 w 157"/>
                <a:gd name="T11" fmla="*/ 10 h 68"/>
                <a:gd name="T12" fmla="*/ 19 w 157"/>
                <a:gd name="T13" fmla="*/ 13 h 68"/>
                <a:gd name="T14" fmla="*/ 14 w 157"/>
                <a:gd name="T15" fmla="*/ 14 h 68"/>
                <a:gd name="T16" fmla="*/ 8 w 157"/>
                <a:gd name="T17" fmla="*/ 14 h 68"/>
                <a:gd name="T18" fmla="*/ 2 w 157"/>
                <a:gd name="T19" fmla="*/ 11 h 68"/>
                <a:gd name="T20" fmla="*/ 0 w 157"/>
                <a:gd name="T21" fmla="*/ 13 h 68"/>
                <a:gd name="T22" fmla="*/ 7 w 157"/>
                <a:gd name="T23" fmla="*/ 17 h 68"/>
                <a:gd name="T24" fmla="*/ 14 w 157"/>
                <a:gd name="T25" fmla="*/ 17 h 68"/>
                <a:gd name="T26" fmla="*/ 20 w 157"/>
                <a:gd name="T27" fmla="*/ 15 h 68"/>
                <a:gd name="T28" fmla="*/ 26 w 157"/>
                <a:gd name="T29" fmla="*/ 13 h 68"/>
                <a:gd name="T30" fmla="*/ 31 w 157"/>
                <a:gd name="T31" fmla="*/ 9 h 68"/>
                <a:gd name="T32" fmla="*/ 35 w 157"/>
                <a:gd name="T33" fmla="*/ 6 h 68"/>
                <a:gd name="T34" fmla="*/ 38 w 157"/>
                <a:gd name="T35" fmla="*/ 3 h 68"/>
                <a:gd name="T36" fmla="*/ 40 w 157"/>
                <a:gd name="T37" fmla="*/ 1 h 68"/>
                <a:gd name="T38" fmla="*/ 38 w 157"/>
                <a:gd name="T39" fmla="*/ 0 h 68"/>
                <a:gd name="T40" fmla="*/ 40 w 157"/>
                <a:gd name="T41" fmla="*/ 1 h 68"/>
                <a:gd name="T42" fmla="*/ 40 w 157"/>
                <a:gd name="T43" fmla="*/ 1 h 68"/>
                <a:gd name="T44" fmla="*/ 39 w 157"/>
                <a:gd name="T45" fmla="*/ 0 h 68"/>
                <a:gd name="T46" fmla="*/ 38 w 157"/>
                <a:gd name="T47" fmla="*/ 0 h 68"/>
                <a:gd name="T48" fmla="*/ 37 w 157"/>
                <a:gd name="T49" fmla="*/ 1 h 68"/>
                <a:gd name="T50" fmla="*/ 38 w 157"/>
                <a:gd name="T51" fmla="*/ 2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7"/>
                <a:gd name="T79" fmla="*/ 0 h 68"/>
                <a:gd name="T80" fmla="*/ 157 w 157"/>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7" h="68">
                  <a:moveTo>
                    <a:pt x="152" y="9"/>
                  </a:moveTo>
                  <a:lnTo>
                    <a:pt x="147" y="2"/>
                  </a:lnTo>
                  <a:lnTo>
                    <a:pt x="144" y="7"/>
                  </a:lnTo>
                  <a:lnTo>
                    <a:pt x="132" y="17"/>
                  </a:lnTo>
                  <a:lnTo>
                    <a:pt x="117" y="30"/>
                  </a:lnTo>
                  <a:lnTo>
                    <a:pt x="98" y="43"/>
                  </a:lnTo>
                  <a:lnTo>
                    <a:pt x="76" y="53"/>
                  </a:lnTo>
                  <a:lnTo>
                    <a:pt x="53" y="59"/>
                  </a:lnTo>
                  <a:lnTo>
                    <a:pt x="29" y="58"/>
                  </a:lnTo>
                  <a:lnTo>
                    <a:pt x="7" y="46"/>
                  </a:lnTo>
                  <a:lnTo>
                    <a:pt x="0" y="53"/>
                  </a:lnTo>
                  <a:lnTo>
                    <a:pt x="26" y="67"/>
                  </a:lnTo>
                  <a:lnTo>
                    <a:pt x="53" y="68"/>
                  </a:lnTo>
                  <a:lnTo>
                    <a:pt x="78" y="62"/>
                  </a:lnTo>
                  <a:lnTo>
                    <a:pt x="102" y="52"/>
                  </a:lnTo>
                  <a:lnTo>
                    <a:pt x="122" y="39"/>
                  </a:lnTo>
                  <a:lnTo>
                    <a:pt x="139" y="24"/>
                  </a:lnTo>
                  <a:lnTo>
                    <a:pt x="151" y="14"/>
                  </a:lnTo>
                  <a:lnTo>
                    <a:pt x="157" y="7"/>
                  </a:lnTo>
                  <a:lnTo>
                    <a:pt x="152" y="0"/>
                  </a:lnTo>
                  <a:lnTo>
                    <a:pt x="157" y="7"/>
                  </a:lnTo>
                  <a:lnTo>
                    <a:pt x="157" y="3"/>
                  </a:lnTo>
                  <a:lnTo>
                    <a:pt x="154" y="0"/>
                  </a:lnTo>
                  <a:lnTo>
                    <a:pt x="150" y="0"/>
                  </a:lnTo>
                  <a:lnTo>
                    <a:pt x="147" y="2"/>
                  </a:lnTo>
                  <a:lnTo>
                    <a:pt x="152" y="9"/>
                  </a:lnTo>
                  <a:close/>
                </a:path>
              </a:pathLst>
            </a:custGeom>
            <a:solidFill>
              <a:srgbClr val="000000"/>
            </a:solidFill>
            <a:ln w="9525">
              <a:noFill/>
              <a:round/>
              <a:headEnd/>
              <a:tailEnd/>
            </a:ln>
          </p:spPr>
          <p:txBody>
            <a:bodyPr/>
            <a:lstStyle/>
            <a:p>
              <a:endParaRPr lang="en-US" dirty="0"/>
            </a:p>
          </p:txBody>
        </p:sp>
        <p:sp>
          <p:nvSpPr>
            <p:cNvPr id="8241" name="Freeform 55"/>
            <p:cNvSpPr>
              <a:spLocks/>
            </p:cNvSpPr>
            <p:nvPr/>
          </p:nvSpPr>
          <p:spPr bwMode="auto">
            <a:xfrm>
              <a:off x="194" y="254"/>
              <a:ext cx="64" cy="50"/>
            </a:xfrm>
            <a:custGeom>
              <a:avLst/>
              <a:gdLst>
                <a:gd name="T0" fmla="*/ 2 w 127"/>
                <a:gd name="T1" fmla="*/ 2 h 100"/>
                <a:gd name="T2" fmla="*/ 0 w 127"/>
                <a:gd name="T3" fmla="*/ 2 h 100"/>
                <a:gd name="T4" fmla="*/ 2 w 127"/>
                <a:gd name="T5" fmla="*/ 10 h 100"/>
                <a:gd name="T6" fmla="*/ 6 w 127"/>
                <a:gd name="T7" fmla="*/ 15 h 100"/>
                <a:gd name="T8" fmla="*/ 10 w 127"/>
                <a:gd name="T9" fmla="*/ 20 h 100"/>
                <a:gd name="T10" fmla="*/ 15 w 127"/>
                <a:gd name="T11" fmla="*/ 23 h 100"/>
                <a:gd name="T12" fmla="*/ 20 w 127"/>
                <a:gd name="T13" fmla="*/ 24 h 100"/>
                <a:gd name="T14" fmla="*/ 25 w 127"/>
                <a:gd name="T15" fmla="*/ 25 h 100"/>
                <a:gd name="T16" fmla="*/ 29 w 127"/>
                <a:gd name="T17" fmla="*/ 25 h 100"/>
                <a:gd name="T18" fmla="*/ 32 w 127"/>
                <a:gd name="T19" fmla="*/ 25 h 100"/>
                <a:gd name="T20" fmla="*/ 32 w 127"/>
                <a:gd name="T21" fmla="*/ 23 h 100"/>
                <a:gd name="T22" fmla="*/ 29 w 127"/>
                <a:gd name="T23" fmla="*/ 23 h 100"/>
                <a:gd name="T24" fmla="*/ 25 w 127"/>
                <a:gd name="T25" fmla="*/ 23 h 100"/>
                <a:gd name="T26" fmla="*/ 20 w 127"/>
                <a:gd name="T27" fmla="*/ 22 h 100"/>
                <a:gd name="T28" fmla="*/ 16 w 127"/>
                <a:gd name="T29" fmla="*/ 20 h 100"/>
                <a:gd name="T30" fmla="*/ 11 w 127"/>
                <a:gd name="T31" fmla="*/ 18 h 100"/>
                <a:gd name="T32" fmla="*/ 7 w 127"/>
                <a:gd name="T33" fmla="*/ 13 h 100"/>
                <a:gd name="T34" fmla="*/ 4 w 127"/>
                <a:gd name="T35" fmla="*/ 9 h 100"/>
                <a:gd name="T36" fmla="*/ 3 w 127"/>
                <a:gd name="T37" fmla="*/ 2 h 100"/>
                <a:gd name="T38" fmla="*/ 1 w 127"/>
                <a:gd name="T39" fmla="*/ 1 h 100"/>
                <a:gd name="T40" fmla="*/ 3 w 127"/>
                <a:gd name="T41" fmla="*/ 2 h 100"/>
                <a:gd name="T42" fmla="*/ 2 w 127"/>
                <a:gd name="T43" fmla="*/ 1 h 100"/>
                <a:gd name="T44" fmla="*/ 2 w 127"/>
                <a:gd name="T45" fmla="*/ 0 h 100"/>
                <a:gd name="T46" fmla="*/ 1 w 127"/>
                <a:gd name="T47" fmla="*/ 1 h 100"/>
                <a:gd name="T48" fmla="*/ 0 w 127"/>
                <a:gd name="T49" fmla="*/ 2 h 100"/>
                <a:gd name="T50" fmla="*/ 2 w 127"/>
                <a:gd name="T51" fmla="*/ 2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7"/>
                <a:gd name="T79" fmla="*/ 0 h 100"/>
                <a:gd name="T80" fmla="*/ 127 w 127"/>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7" h="100">
                  <a:moveTo>
                    <a:pt x="8" y="8"/>
                  </a:moveTo>
                  <a:lnTo>
                    <a:pt x="0" y="5"/>
                  </a:lnTo>
                  <a:lnTo>
                    <a:pt x="7" y="37"/>
                  </a:lnTo>
                  <a:lnTo>
                    <a:pt x="21" y="62"/>
                  </a:lnTo>
                  <a:lnTo>
                    <a:pt x="38" y="78"/>
                  </a:lnTo>
                  <a:lnTo>
                    <a:pt x="57" y="89"/>
                  </a:lnTo>
                  <a:lnTo>
                    <a:pt x="77" y="96"/>
                  </a:lnTo>
                  <a:lnTo>
                    <a:pt x="97" y="98"/>
                  </a:lnTo>
                  <a:lnTo>
                    <a:pt x="114" y="100"/>
                  </a:lnTo>
                  <a:lnTo>
                    <a:pt x="127" y="99"/>
                  </a:lnTo>
                  <a:lnTo>
                    <a:pt x="127" y="90"/>
                  </a:lnTo>
                  <a:lnTo>
                    <a:pt x="114" y="89"/>
                  </a:lnTo>
                  <a:lnTo>
                    <a:pt x="97" y="89"/>
                  </a:lnTo>
                  <a:lnTo>
                    <a:pt x="80" y="87"/>
                  </a:lnTo>
                  <a:lnTo>
                    <a:pt x="61" y="80"/>
                  </a:lnTo>
                  <a:lnTo>
                    <a:pt x="43" y="69"/>
                  </a:lnTo>
                  <a:lnTo>
                    <a:pt x="28" y="55"/>
                  </a:lnTo>
                  <a:lnTo>
                    <a:pt x="16" y="35"/>
                  </a:lnTo>
                  <a:lnTo>
                    <a:pt x="10" y="5"/>
                  </a:lnTo>
                  <a:lnTo>
                    <a:pt x="1" y="1"/>
                  </a:lnTo>
                  <a:lnTo>
                    <a:pt x="10" y="5"/>
                  </a:lnTo>
                  <a:lnTo>
                    <a:pt x="8" y="1"/>
                  </a:lnTo>
                  <a:lnTo>
                    <a:pt x="5" y="0"/>
                  </a:lnTo>
                  <a:lnTo>
                    <a:pt x="1" y="1"/>
                  </a:lnTo>
                  <a:lnTo>
                    <a:pt x="0" y="5"/>
                  </a:lnTo>
                  <a:lnTo>
                    <a:pt x="8" y="8"/>
                  </a:lnTo>
                  <a:close/>
                </a:path>
              </a:pathLst>
            </a:custGeom>
            <a:solidFill>
              <a:srgbClr val="000000"/>
            </a:solidFill>
            <a:ln w="9525">
              <a:noFill/>
              <a:round/>
              <a:headEnd/>
              <a:tailEnd/>
            </a:ln>
          </p:spPr>
          <p:txBody>
            <a:bodyPr/>
            <a:lstStyle/>
            <a:p>
              <a:endParaRPr lang="en-US" dirty="0"/>
            </a:p>
          </p:txBody>
        </p:sp>
        <p:sp>
          <p:nvSpPr>
            <p:cNvPr id="8242" name="Freeform 56"/>
            <p:cNvSpPr>
              <a:spLocks/>
            </p:cNvSpPr>
            <p:nvPr/>
          </p:nvSpPr>
          <p:spPr bwMode="auto">
            <a:xfrm>
              <a:off x="278" y="107"/>
              <a:ext cx="83" cy="111"/>
            </a:xfrm>
            <a:custGeom>
              <a:avLst/>
              <a:gdLst>
                <a:gd name="T0" fmla="*/ 42 w 166"/>
                <a:gd name="T1" fmla="*/ 0 h 223"/>
                <a:gd name="T2" fmla="*/ 0 w 166"/>
                <a:gd name="T3" fmla="*/ 51 h 223"/>
                <a:gd name="T4" fmla="*/ 1 w 166"/>
                <a:gd name="T5" fmla="*/ 52 h 223"/>
                <a:gd name="T6" fmla="*/ 1 w 166"/>
                <a:gd name="T7" fmla="*/ 54 h 223"/>
                <a:gd name="T8" fmla="*/ 3 w 166"/>
                <a:gd name="T9" fmla="*/ 55 h 223"/>
                <a:gd name="T10" fmla="*/ 5 w 166"/>
                <a:gd name="T11" fmla="*/ 55 h 223"/>
                <a:gd name="T12" fmla="*/ 7 w 166"/>
                <a:gd name="T13" fmla="*/ 52 h 223"/>
                <a:gd name="T14" fmla="*/ 12 w 166"/>
                <a:gd name="T15" fmla="*/ 46 h 223"/>
                <a:gd name="T16" fmla="*/ 19 w 166"/>
                <a:gd name="T17" fmla="*/ 38 h 223"/>
                <a:gd name="T18" fmla="*/ 24 w 166"/>
                <a:gd name="T19" fmla="*/ 29 h 223"/>
                <a:gd name="T20" fmla="*/ 31 w 166"/>
                <a:gd name="T21" fmla="*/ 20 h 223"/>
                <a:gd name="T22" fmla="*/ 36 w 166"/>
                <a:gd name="T23" fmla="*/ 12 h 223"/>
                <a:gd name="T24" fmla="*/ 40 w 166"/>
                <a:gd name="T25" fmla="*/ 7 h 223"/>
                <a:gd name="T26" fmla="*/ 42 w 166"/>
                <a:gd name="T27" fmla="*/ 5 h 223"/>
                <a:gd name="T28" fmla="*/ 42 w 166"/>
                <a:gd name="T29" fmla="*/ 0 h 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23"/>
                <a:gd name="T47" fmla="*/ 166 w 166"/>
                <a:gd name="T48" fmla="*/ 223 h 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23">
                  <a:moveTo>
                    <a:pt x="166" y="0"/>
                  </a:moveTo>
                  <a:lnTo>
                    <a:pt x="0" y="205"/>
                  </a:lnTo>
                  <a:lnTo>
                    <a:pt x="2" y="209"/>
                  </a:lnTo>
                  <a:lnTo>
                    <a:pt x="4" y="217"/>
                  </a:lnTo>
                  <a:lnTo>
                    <a:pt x="10" y="223"/>
                  </a:lnTo>
                  <a:lnTo>
                    <a:pt x="19" y="221"/>
                  </a:lnTo>
                  <a:lnTo>
                    <a:pt x="30" y="210"/>
                  </a:lnTo>
                  <a:lnTo>
                    <a:pt x="49" y="186"/>
                  </a:lnTo>
                  <a:lnTo>
                    <a:pt x="73" y="153"/>
                  </a:lnTo>
                  <a:lnTo>
                    <a:pt x="98" y="117"/>
                  </a:lnTo>
                  <a:lnTo>
                    <a:pt x="124" y="81"/>
                  </a:lnTo>
                  <a:lnTo>
                    <a:pt x="144" y="50"/>
                  </a:lnTo>
                  <a:lnTo>
                    <a:pt x="159" y="28"/>
                  </a:lnTo>
                  <a:lnTo>
                    <a:pt x="165" y="20"/>
                  </a:lnTo>
                  <a:lnTo>
                    <a:pt x="166" y="0"/>
                  </a:lnTo>
                  <a:close/>
                </a:path>
              </a:pathLst>
            </a:custGeom>
            <a:solidFill>
              <a:srgbClr val="FFBF4C"/>
            </a:solidFill>
            <a:ln w="9525">
              <a:noFill/>
              <a:round/>
              <a:headEnd/>
              <a:tailEnd/>
            </a:ln>
          </p:spPr>
          <p:txBody>
            <a:bodyPr/>
            <a:lstStyle/>
            <a:p>
              <a:endParaRPr lang="en-US" dirty="0"/>
            </a:p>
          </p:txBody>
        </p:sp>
        <p:sp>
          <p:nvSpPr>
            <p:cNvPr id="8243" name="Freeform 57"/>
            <p:cNvSpPr>
              <a:spLocks/>
            </p:cNvSpPr>
            <p:nvPr/>
          </p:nvSpPr>
          <p:spPr bwMode="auto">
            <a:xfrm>
              <a:off x="275" y="105"/>
              <a:ext cx="88" cy="108"/>
            </a:xfrm>
            <a:custGeom>
              <a:avLst/>
              <a:gdLst>
                <a:gd name="T0" fmla="*/ 3 w 176"/>
                <a:gd name="T1" fmla="*/ 53 h 214"/>
                <a:gd name="T2" fmla="*/ 3 w 176"/>
                <a:gd name="T3" fmla="*/ 54 h 214"/>
                <a:gd name="T4" fmla="*/ 44 w 176"/>
                <a:gd name="T5" fmla="*/ 2 h 214"/>
                <a:gd name="T6" fmla="*/ 42 w 176"/>
                <a:gd name="T7" fmla="*/ 0 h 214"/>
                <a:gd name="T8" fmla="*/ 1 w 176"/>
                <a:gd name="T9" fmla="*/ 52 h 214"/>
                <a:gd name="T10" fmla="*/ 0 w 176"/>
                <a:gd name="T11" fmla="*/ 53 h 214"/>
                <a:gd name="T12" fmla="*/ 1 w 176"/>
                <a:gd name="T13" fmla="*/ 52 h 214"/>
                <a:gd name="T14" fmla="*/ 0 w 176"/>
                <a:gd name="T15" fmla="*/ 53 h 214"/>
                <a:gd name="T16" fmla="*/ 1 w 176"/>
                <a:gd name="T17" fmla="*/ 54 h 214"/>
                <a:gd name="T18" fmla="*/ 1 w 176"/>
                <a:gd name="T19" fmla="*/ 55 h 214"/>
                <a:gd name="T20" fmla="*/ 3 w 176"/>
                <a:gd name="T21" fmla="*/ 54 h 214"/>
                <a:gd name="T22" fmla="*/ 3 w 176"/>
                <a:gd name="T23" fmla="*/ 53 h 2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
                <a:gd name="T37" fmla="*/ 0 h 214"/>
                <a:gd name="T38" fmla="*/ 176 w 176"/>
                <a:gd name="T39" fmla="*/ 214 h 2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 h="214">
                  <a:moveTo>
                    <a:pt x="11" y="208"/>
                  </a:moveTo>
                  <a:lnTo>
                    <a:pt x="10" y="212"/>
                  </a:lnTo>
                  <a:lnTo>
                    <a:pt x="176" y="7"/>
                  </a:lnTo>
                  <a:lnTo>
                    <a:pt x="167" y="0"/>
                  </a:lnTo>
                  <a:lnTo>
                    <a:pt x="1" y="205"/>
                  </a:lnTo>
                  <a:lnTo>
                    <a:pt x="0" y="208"/>
                  </a:lnTo>
                  <a:lnTo>
                    <a:pt x="1" y="205"/>
                  </a:lnTo>
                  <a:lnTo>
                    <a:pt x="0" y="209"/>
                  </a:lnTo>
                  <a:lnTo>
                    <a:pt x="2" y="213"/>
                  </a:lnTo>
                  <a:lnTo>
                    <a:pt x="7" y="214"/>
                  </a:lnTo>
                  <a:lnTo>
                    <a:pt x="10" y="212"/>
                  </a:lnTo>
                  <a:lnTo>
                    <a:pt x="11" y="208"/>
                  </a:lnTo>
                  <a:close/>
                </a:path>
              </a:pathLst>
            </a:custGeom>
            <a:solidFill>
              <a:srgbClr val="000000"/>
            </a:solidFill>
            <a:ln w="9525">
              <a:noFill/>
              <a:round/>
              <a:headEnd/>
              <a:tailEnd/>
            </a:ln>
          </p:spPr>
          <p:txBody>
            <a:bodyPr/>
            <a:lstStyle/>
            <a:p>
              <a:endParaRPr lang="en-US" dirty="0"/>
            </a:p>
          </p:txBody>
        </p:sp>
        <p:sp>
          <p:nvSpPr>
            <p:cNvPr id="8244" name="Freeform 58"/>
            <p:cNvSpPr>
              <a:spLocks/>
            </p:cNvSpPr>
            <p:nvPr/>
          </p:nvSpPr>
          <p:spPr bwMode="auto">
            <a:xfrm>
              <a:off x="275" y="210"/>
              <a:ext cx="13" cy="11"/>
            </a:xfrm>
            <a:custGeom>
              <a:avLst/>
              <a:gdLst>
                <a:gd name="T0" fmla="*/ 6 w 26"/>
                <a:gd name="T1" fmla="*/ 3 h 23"/>
                <a:gd name="T2" fmla="*/ 6 w 26"/>
                <a:gd name="T3" fmla="*/ 3 h 23"/>
                <a:gd name="T4" fmla="*/ 4 w 26"/>
                <a:gd name="T5" fmla="*/ 3 h 23"/>
                <a:gd name="T6" fmla="*/ 3 w 26"/>
                <a:gd name="T7" fmla="*/ 2 h 23"/>
                <a:gd name="T8" fmla="*/ 3 w 26"/>
                <a:gd name="T9" fmla="*/ 0 h 23"/>
                <a:gd name="T10" fmla="*/ 3 w 26"/>
                <a:gd name="T11" fmla="*/ 0 h 23"/>
                <a:gd name="T12" fmla="*/ 0 w 26"/>
                <a:gd name="T13" fmla="*/ 0 h 23"/>
                <a:gd name="T14" fmla="*/ 1 w 26"/>
                <a:gd name="T15" fmla="*/ 1 h 23"/>
                <a:gd name="T16" fmla="*/ 1 w 26"/>
                <a:gd name="T17" fmla="*/ 3 h 23"/>
                <a:gd name="T18" fmla="*/ 3 w 26"/>
                <a:gd name="T19" fmla="*/ 5 h 23"/>
                <a:gd name="T20" fmla="*/ 7 w 26"/>
                <a:gd name="T21" fmla="*/ 5 h 23"/>
                <a:gd name="T22" fmla="*/ 7 w 26"/>
                <a:gd name="T23" fmla="*/ 5 h 23"/>
                <a:gd name="T24" fmla="*/ 6 w 26"/>
                <a:gd name="T25" fmla="*/ 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22" y="12"/>
                  </a:moveTo>
                  <a:lnTo>
                    <a:pt x="22" y="12"/>
                  </a:lnTo>
                  <a:lnTo>
                    <a:pt x="16" y="12"/>
                  </a:lnTo>
                  <a:lnTo>
                    <a:pt x="13" y="10"/>
                  </a:lnTo>
                  <a:lnTo>
                    <a:pt x="12" y="3"/>
                  </a:lnTo>
                  <a:lnTo>
                    <a:pt x="11" y="0"/>
                  </a:lnTo>
                  <a:lnTo>
                    <a:pt x="0" y="0"/>
                  </a:lnTo>
                  <a:lnTo>
                    <a:pt x="1" y="5"/>
                  </a:lnTo>
                  <a:lnTo>
                    <a:pt x="4" y="14"/>
                  </a:lnTo>
                  <a:lnTo>
                    <a:pt x="13" y="23"/>
                  </a:lnTo>
                  <a:lnTo>
                    <a:pt x="26" y="21"/>
                  </a:lnTo>
                  <a:lnTo>
                    <a:pt x="22" y="12"/>
                  </a:lnTo>
                  <a:close/>
                </a:path>
              </a:pathLst>
            </a:custGeom>
            <a:solidFill>
              <a:srgbClr val="000000"/>
            </a:solidFill>
            <a:ln w="9525">
              <a:noFill/>
              <a:round/>
              <a:headEnd/>
              <a:tailEnd/>
            </a:ln>
          </p:spPr>
          <p:txBody>
            <a:bodyPr/>
            <a:lstStyle/>
            <a:p>
              <a:endParaRPr lang="en-US" dirty="0"/>
            </a:p>
          </p:txBody>
        </p:sp>
        <p:sp>
          <p:nvSpPr>
            <p:cNvPr id="8245" name="Freeform 59"/>
            <p:cNvSpPr>
              <a:spLocks/>
            </p:cNvSpPr>
            <p:nvPr/>
          </p:nvSpPr>
          <p:spPr bwMode="auto">
            <a:xfrm>
              <a:off x="286" y="114"/>
              <a:ext cx="77" cy="106"/>
            </a:xfrm>
            <a:custGeom>
              <a:avLst/>
              <a:gdLst>
                <a:gd name="T0" fmla="*/ 36 w 154"/>
                <a:gd name="T1" fmla="*/ 2 h 212"/>
                <a:gd name="T2" fmla="*/ 36 w 154"/>
                <a:gd name="T3" fmla="*/ 1 h 212"/>
                <a:gd name="T4" fmla="*/ 35 w 154"/>
                <a:gd name="T5" fmla="*/ 3 h 212"/>
                <a:gd name="T6" fmla="*/ 30 w 154"/>
                <a:gd name="T7" fmla="*/ 8 h 212"/>
                <a:gd name="T8" fmla="*/ 25 w 154"/>
                <a:gd name="T9" fmla="*/ 15 h 212"/>
                <a:gd name="T10" fmla="*/ 19 w 154"/>
                <a:gd name="T11" fmla="*/ 25 h 212"/>
                <a:gd name="T12" fmla="*/ 12 w 154"/>
                <a:gd name="T13" fmla="*/ 34 h 212"/>
                <a:gd name="T14" fmla="*/ 6 w 154"/>
                <a:gd name="T15" fmla="*/ 42 h 212"/>
                <a:gd name="T16" fmla="*/ 2 w 154"/>
                <a:gd name="T17" fmla="*/ 48 h 212"/>
                <a:gd name="T18" fmla="*/ 0 w 154"/>
                <a:gd name="T19" fmla="*/ 51 h 212"/>
                <a:gd name="T20" fmla="*/ 1 w 154"/>
                <a:gd name="T21" fmla="*/ 53 h 212"/>
                <a:gd name="T22" fmla="*/ 5 w 154"/>
                <a:gd name="T23" fmla="*/ 50 h 212"/>
                <a:gd name="T24" fmla="*/ 9 w 154"/>
                <a:gd name="T25" fmla="*/ 44 h 212"/>
                <a:gd name="T26" fmla="*/ 15 w 154"/>
                <a:gd name="T27" fmla="*/ 36 h 212"/>
                <a:gd name="T28" fmla="*/ 21 w 154"/>
                <a:gd name="T29" fmla="*/ 27 h 212"/>
                <a:gd name="T30" fmla="*/ 27 w 154"/>
                <a:gd name="T31" fmla="*/ 18 h 212"/>
                <a:gd name="T32" fmla="*/ 33 w 154"/>
                <a:gd name="T33" fmla="*/ 10 h 212"/>
                <a:gd name="T34" fmla="*/ 37 w 154"/>
                <a:gd name="T35" fmla="*/ 5 h 212"/>
                <a:gd name="T36" fmla="*/ 39 w 154"/>
                <a:gd name="T37" fmla="*/ 3 h 212"/>
                <a:gd name="T38" fmla="*/ 39 w 154"/>
                <a:gd name="T39" fmla="*/ 2 h 212"/>
                <a:gd name="T40" fmla="*/ 39 w 154"/>
                <a:gd name="T41" fmla="*/ 3 h 212"/>
                <a:gd name="T42" fmla="*/ 39 w 154"/>
                <a:gd name="T43" fmla="*/ 2 h 212"/>
                <a:gd name="T44" fmla="*/ 38 w 154"/>
                <a:gd name="T45" fmla="*/ 1 h 212"/>
                <a:gd name="T46" fmla="*/ 37 w 154"/>
                <a:gd name="T47" fmla="*/ 0 h 212"/>
                <a:gd name="T48" fmla="*/ 36 w 154"/>
                <a:gd name="T49" fmla="*/ 1 h 212"/>
                <a:gd name="T50" fmla="*/ 36 w 154"/>
                <a:gd name="T51" fmla="*/ 2 h 2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12"/>
                <a:gd name="T80" fmla="*/ 154 w 154"/>
                <a:gd name="T81" fmla="*/ 212 h 2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12">
                  <a:moveTo>
                    <a:pt x="142" y="6"/>
                  </a:moveTo>
                  <a:lnTo>
                    <a:pt x="144" y="2"/>
                  </a:lnTo>
                  <a:lnTo>
                    <a:pt x="138" y="10"/>
                  </a:lnTo>
                  <a:lnTo>
                    <a:pt x="123" y="32"/>
                  </a:lnTo>
                  <a:lnTo>
                    <a:pt x="102" y="63"/>
                  </a:lnTo>
                  <a:lnTo>
                    <a:pt x="77" y="99"/>
                  </a:lnTo>
                  <a:lnTo>
                    <a:pt x="51" y="136"/>
                  </a:lnTo>
                  <a:lnTo>
                    <a:pt x="27" y="168"/>
                  </a:lnTo>
                  <a:lnTo>
                    <a:pt x="9" y="192"/>
                  </a:lnTo>
                  <a:lnTo>
                    <a:pt x="0" y="203"/>
                  </a:lnTo>
                  <a:lnTo>
                    <a:pt x="4" y="212"/>
                  </a:lnTo>
                  <a:lnTo>
                    <a:pt x="18" y="199"/>
                  </a:lnTo>
                  <a:lnTo>
                    <a:pt x="36" y="175"/>
                  </a:lnTo>
                  <a:lnTo>
                    <a:pt x="61" y="143"/>
                  </a:lnTo>
                  <a:lnTo>
                    <a:pt x="86" y="106"/>
                  </a:lnTo>
                  <a:lnTo>
                    <a:pt x="111" y="70"/>
                  </a:lnTo>
                  <a:lnTo>
                    <a:pt x="132" y="39"/>
                  </a:lnTo>
                  <a:lnTo>
                    <a:pt x="147" y="17"/>
                  </a:lnTo>
                  <a:lnTo>
                    <a:pt x="153" y="9"/>
                  </a:lnTo>
                  <a:lnTo>
                    <a:pt x="154" y="6"/>
                  </a:lnTo>
                  <a:lnTo>
                    <a:pt x="153" y="9"/>
                  </a:lnTo>
                  <a:lnTo>
                    <a:pt x="154" y="5"/>
                  </a:lnTo>
                  <a:lnTo>
                    <a:pt x="152" y="1"/>
                  </a:lnTo>
                  <a:lnTo>
                    <a:pt x="148" y="0"/>
                  </a:lnTo>
                  <a:lnTo>
                    <a:pt x="144" y="2"/>
                  </a:lnTo>
                  <a:lnTo>
                    <a:pt x="142" y="6"/>
                  </a:lnTo>
                  <a:close/>
                </a:path>
              </a:pathLst>
            </a:custGeom>
            <a:solidFill>
              <a:srgbClr val="000000"/>
            </a:solidFill>
            <a:ln w="9525">
              <a:noFill/>
              <a:round/>
              <a:headEnd/>
              <a:tailEnd/>
            </a:ln>
          </p:spPr>
          <p:txBody>
            <a:bodyPr/>
            <a:lstStyle/>
            <a:p>
              <a:endParaRPr lang="en-US" dirty="0"/>
            </a:p>
          </p:txBody>
        </p:sp>
        <p:sp>
          <p:nvSpPr>
            <p:cNvPr id="8246" name="Freeform 60"/>
            <p:cNvSpPr>
              <a:spLocks/>
            </p:cNvSpPr>
            <p:nvPr/>
          </p:nvSpPr>
          <p:spPr bwMode="auto">
            <a:xfrm>
              <a:off x="357" y="104"/>
              <a:ext cx="7" cy="13"/>
            </a:xfrm>
            <a:custGeom>
              <a:avLst/>
              <a:gdLst>
                <a:gd name="T0" fmla="*/ 3 w 13"/>
                <a:gd name="T1" fmla="*/ 3 h 26"/>
                <a:gd name="T2" fmla="*/ 1 w 13"/>
                <a:gd name="T3" fmla="*/ 2 h 26"/>
                <a:gd name="T4" fmla="*/ 0 w 13"/>
                <a:gd name="T5" fmla="*/ 7 h 26"/>
                <a:gd name="T6" fmla="*/ 3 w 13"/>
                <a:gd name="T7" fmla="*/ 7 h 26"/>
                <a:gd name="T8" fmla="*/ 4 w 13"/>
                <a:gd name="T9" fmla="*/ 2 h 26"/>
                <a:gd name="T10" fmla="*/ 1 w 13"/>
                <a:gd name="T11" fmla="*/ 1 h 26"/>
                <a:gd name="T12" fmla="*/ 4 w 13"/>
                <a:gd name="T13" fmla="*/ 2 h 26"/>
                <a:gd name="T14" fmla="*/ 3 w 13"/>
                <a:gd name="T15" fmla="*/ 1 h 26"/>
                <a:gd name="T16" fmla="*/ 2 w 13"/>
                <a:gd name="T17" fmla="*/ 0 h 26"/>
                <a:gd name="T18" fmla="*/ 1 w 13"/>
                <a:gd name="T19" fmla="*/ 1 h 26"/>
                <a:gd name="T20" fmla="*/ 1 w 13"/>
                <a:gd name="T21" fmla="*/ 2 h 26"/>
                <a:gd name="T22" fmla="*/ 3 w 13"/>
                <a:gd name="T23" fmla="*/ 3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6"/>
                <a:gd name="T38" fmla="*/ 13 w 1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6">
                  <a:moveTo>
                    <a:pt x="12" y="10"/>
                  </a:moveTo>
                  <a:lnTo>
                    <a:pt x="2" y="6"/>
                  </a:lnTo>
                  <a:lnTo>
                    <a:pt x="0" y="26"/>
                  </a:lnTo>
                  <a:lnTo>
                    <a:pt x="12" y="26"/>
                  </a:lnTo>
                  <a:lnTo>
                    <a:pt x="13" y="6"/>
                  </a:lnTo>
                  <a:lnTo>
                    <a:pt x="3" y="3"/>
                  </a:lnTo>
                  <a:lnTo>
                    <a:pt x="13" y="6"/>
                  </a:lnTo>
                  <a:lnTo>
                    <a:pt x="11" y="3"/>
                  </a:lnTo>
                  <a:lnTo>
                    <a:pt x="7" y="0"/>
                  </a:lnTo>
                  <a:lnTo>
                    <a:pt x="4" y="3"/>
                  </a:lnTo>
                  <a:lnTo>
                    <a:pt x="2" y="6"/>
                  </a:lnTo>
                  <a:lnTo>
                    <a:pt x="12" y="10"/>
                  </a:lnTo>
                  <a:close/>
                </a:path>
              </a:pathLst>
            </a:custGeom>
            <a:solidFill>
              <a:srgbClr val="000000"/>
            </a:solidFill>
            <a:ln w="9525">
              <a:noFill/>
              <a:round/>
              <a:headEnd/>
              <a:tailEnd/>
            </a:ln>
          </p:spPr>
          <p:txBody>
            <a:bodyPr/>
            <a:lstStyle/>
            <a:p>
              <a:endParaRPr lang="en-US" dirty="0"/>
            </a:p>
          </p:txBody>
        </p:sp>
      </p:grpSp>
    </p:spTree>
    <p:extLst>
      <p:ext uri="{BB962C8B-B14F-4D97-AF65-F5344CB8AC3E}">
        <p14:creationId xmlns:p14="http://schemas.microsoft.com/office/powerpoint/2010/main" val="767412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7" dur="1000"/>
                                        <p:tgtEl>
                                          <p:spTgt spid="4099">
                                            <p:txEl>
                                              <p:pRg st="0" end="0"/>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20" dur="1000"/>
                                        <p:tgtEl>
                                          <p:spTgt spid="4099">
                                            <p:txEl>
                                              <p:pRg st="1" end="1"/>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099">
                                            <p:txEl>
                                              <p:pRg st="2" end="2"/>
                                            </p:txEl>
                                          </p:spTgt>
                                        </p:tgtEl>
                                        <p:attrNameLst>
                                          <p:attrName>style.visibility</p:attrName>
                                        </p:attrNameLst>
                                      </p:cBhvr>
                                      <p:to>
                                        <p:strVal val="visible"/>
                                      </p:to>
                                    </p:set>
                                    <p:animEffect transition="in" filter="blinds(horizontal)">
                                      <p:cBhvr>
                                        <p:cTn id="23" dur="1000"/>
                                        <p:tgtEl>
                                          <p:spTgt spid="4099">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6" dur="1000"/>
                                        <p:tgtEl>
                                          <p:spTgt spid="409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Effect transition="in" filter="blinds(horizontal)">
                                      <p:cBhvr>
                                        <p:cTn id="31" dur="1000"/>
                                        <p:tgtEl>
                                          <p:spTgt spid="409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099">
                                            <p:txEl>
                                              <p:pRg st="5" end="5"/>
                                            </p:txEl>
                                          </p:spTgt>
                                        </p:tgtEl>
                                        <p:attrNameLst>
                                          <p:attrName>style.visibility</p:attrName>
                                        </p:attrNameLst>
                                      </p:cBhvr>
                                      <p:to>
                                        <p:strVal val="visible"/>
                                      </p:to>
                                    </p:set>
                                    <p:animEffect transition="in" filter="blinds(horizontal)">
                                      <p:cBhvr>
                                        <p:cTn id="36" dur="1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Missed Visits</a:t>
            </a:r>
          </a:p>
        </p:txBody>
      </p:sp>
      <p:sp>
        <p:nvSpPr>
          <p:cNvPr id="3" name="Content Placeholder 2"/>
          <p:cNvSpPr>
            <a:spLocks noGrp="1"/>
          </p:cNvSpPr>
          <p:nvPr>
            <p:ph idx="1"/>
          </p:nvPr>
        </p:nvSpPr>
        <p:spPr/>
        <p:txBody>
          <a:bodyPr>
            <a:normAutofit lnSpcReduction="10000"/>
          </a:bodyPr>
          <a:lstStyle/>
          <a:p>
            <a:r>
              <a:rPr lang="en-US" dirty="0"/>
              <a:t>If a participant misses Visit 9 (Day 28), the next time the participant presents to the site the following procedures should be conducted: </a:t>
            </a:r>
          </a:p>
          <a:p>
            <a:pPr lvl="1"/>
            <a:r>
              <a:rPr lang="en-US" dirty="0"/>
              <a:t>Collection/Removal of IVR</a:t>
            </a:r>
          </a:p>
          <a:p>
            <a:pPr lvl="1"/>
            <a:r>
              <a:rPr lang="en-US" dirty="0"/>
              <a:t>CBC with differential and platelets</a:t>
            </a:r>
          </a:p>
          <a:p>
            <a:pPr lvl="1"/>
            <a:r>
              <a:rPr lang="en-US" dirty="0"/>
              <a:t>Chemistries (Creatinine, AST, ALT)</a:t>
            </a:r>
          </a:p>
          <a:p>
            <a:pPr lvl="1"/>
            <a:r>
              <a:rPr lang="en-US" dirty="0"/>
              <a:t>Pregnancy Testing</a:t>
            </a:r>
          </a:p>
          <a:p>
            <a:pPr lvl="1"/>
            <a:r>
              <a:rPr lang="en-US" dirty="0"/>
              <a:t>Urine Dipstick</a:t>
            </a:r>
          </a:p>
          <a:p>
            <a:r>
              <a:rPr lang="en-US" dirty="0"/>
              <a:t>If a participant misses Visit 9, she should contacted and counseled to remove the ring and return to the clinic as soon as </a:t>
            </a:r>
            <a:r>
              <a:rPr lang="en-US" dirty="0" smtClean="0"/>
              <a:t>possible  </a:t>
            </a:r>
            <a:endParaRPr lang="en-US" dirty="0"/>
          </a:p>
          <a:p>
            <a:pPr lvl="0"/>
            <a:r>
              <a:rPr lang="en-US" dirty="0"/>
              <a:t>Outside of what is listed above for Visit 9 (Day 28), no other visit types or procedures will be made </a:t>
            </a:r>
            <a:r>
              <a:rPr lang="en-US" dirty="0" smtClean="0"/>
              <a:t>up</a:t>
            </a:r>
            <a:endParaRPr lang="en-US" dirty="0"/>
          </a:p>
          <a:p>
            <a:endParaRPr lang="en-US" dirty="0"/>
          </a:p>
          <a:p>
            <a:endParaRPr lang="en-US" dirty="0"/>
          </a:p>
        </p:txBody>
      </p:sp>
    </p:spTree>
    <p:extLst>
      <p:ext uri="{BB962C8B-B14F-4D97-AF65-F5344CB8AC3E}">
        <p14:creationId xmlns:p14="http://schemas.microsoft.com/office/powerpoint/2010/main" val="420026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1" dirty="0">
                <a:latin typeface="Calibri" pitchFamily="34" charset="0"/>
              </a:rPr>
              <a:t>Target Visit Dates and Visit Windows</a:t>
            </a:r>
          </a:p>
        </p:txBody>
      </p:sp>
      <p:pic>
        <p:nvPicPr>
          <p:cNvPr id="4" name="Picture 3"/>
          <p:cNvPicPr/>
          <p:nvPr/>
        </p:nvPicPr>
        <p:blipFill rotWithShape="1">
          <a:blip r:embed="rId3"/>
          <a:srcRect t="6674"/>
          <a:stretch/>
        </p:blipFill>
        <p:spPr>
          <a:xfrm>
            <a:off x="856283" y="2362200"/>
            <a:ext cx="7145611" cy="3467725"/>
          </a:xfrm>
          <a:prstGeom prst="rect">
            <a:avLst/>
          </a:prstGeom>
        </p:spPr>
      </p:pic>
    </p:spTree>
    <p:extLst>
      <p:ext uri="{BB962C8B-B14F-4D97-AF65-F5344CB8AC3E}">
        <p14:creationId xmlns:p14="http://schemas.microsoft.com/office/powerpoint/2010/main" val="918338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normAutofit/>
          </a:bodyPr>
          <a:lstStyle/>
          <a:p>
            <a:r>
              <a:rPr lang="en-US" sz="2800" dirty="0" smtClean="0">
                <a:solidFill>
                  <a:schemeClr val="tx1"/>
                </a:solidFill>
                <a:cs typeface="Arial" pitchFamily="34" charset="0"/>
              </a:rPr>
              <a:t>Missed visits are documented in the study database using the Missed Visit CRF</a:t>
            </a:r>
          </a:p>
          <a:p>
            <a:pPr>
              <a:buNone/>
            </a:pPr>
            <a:endParaRPr lang="en-US" sz="2800" dirty="0" smtClean="0">
              <a:cs typeface="Arial" pitchFamily="34" charset="0"/>
            </a:endParaRPr>
          </a:p>
          <a:p>
            <a:r>
              <a:rPr lang="en-US" sz="2800" dirty="0" smtClean="0">
                <a:solidFill>
                  <a:schemeClr val="tx1"/>
                </a:solidFill>
                <a:cs typeface="Arial" pitchFamily="34" charset="0"/>
              </a:rPr>
              <a:t>Do not complete or fax any other CRFs for the missed visit</a:t>
            </a:r>
          </a:p>
          <a:p>
            <a:pPr lvl="1"/>
            <a:r>
              <a:rPr lang="en-US" sz="2400" dirty="0" smtClean="0">
                <a:cs typeface="Arial" pitchFamily="34" charset="0"/>
              </a:rPr>
              <a:t>Protocol Deviation Log not completed/required</a:t>
            </a:r>
          </a:p>
          <a:p>
            <a:pPr lvl="1">
              <a:buNone/>
            </a:pPr>
            <a:endParaRPr lang="en-US" sz="2400" dirty="0" smtClean="0">
              <a:solidFill>
                <a:schemeClr val="tx1"/>
              </a:solidFill>
              <a:cs typeface="Arial" pitchFamily="34" charset="0"/>
            </a:endParaRPr>
          </a:p>
          <a:p>
            <a:r>
              <a:rPr lang="en-US" sz="2800" dirty="0" smtClean="0">
                <a:solidFill>
                  <a:schemeClr val="tx1"/>
                </a:solidFill>
                <a:cs typeface="Arial" pitchFamily="34" charset="0"/>
              </a:rPr>
              <a:t>The Missed Visit form will let DataFa</a:t>
            </a:r>
            <a:r>
              <a:rPr lang="en-US" sz="2800" dirty="0" smtClean="0">
                <a:cs typeface="Arial" pitchFamily="34" charset="0"/>
              </a:rPr>
              <a:t>x/SCHARP</a:t>
            </a:r>
            <a:r>
              <a:rPr lang="en-US" sz="2800" dirty="0" smtClean="0">
                <a:solidFill>
                  <a:schemeClr val="tx1"/>
                </a:solidFill>
                <a:cs typeface="Arial" pitchFamily="34" charset="0"/>
              </a:rPr>
              <a:t> know not to expect any other forms for that participant with that visit code.</a:t>
            </a:r>
          </a:p>
          <a:p>
            <a:endParaRPr lang="en-US" sz="2400" dirty="0" smtClean="0"/>
          </a:p>
          <a:p>
            <a:pPr>
              <a:buNone/>
            </a:pPr>
            <a:endParaRPr lang="en-US" sz="2400" dirty="0" smtClean="0">
              <a:solidFill>
                <a:schemeClr val="tx1"/>
              </a:solidFill>
            </a:endParaRPr>
          </a:p>
        </p:txBody>
      </p:sp>
      <p:sp>
        <p:nvSpPr>
          <p:cNvPr id="6" name="Rectangle 2"/>
          <p:cNvSpPr txBox="1">
            <a:spLocks noChangeArrowheads="1"/>
          </p:cNvSpPr>
          <p:nvPr/>
        </p:nvSpPr>
        <p:spPr bwMode="auto">
          <a:xfrm>
            <a:off x="228600" y="6096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301" kern="1200">
                <a:solidFill>
                  <a:srgbClr val="740074"/>
                </a:solidFill>
                <a:latin typeface="+mj-lt"/>
                <a:ea typeface="+mj-ea"/>
                <a:cs typeface="+mj-cs"/>
              </a:defRPr>
            </a:lvl1pPr>
            <a:lvl2pPr algn="ctr" rtl="0" fontAlgn="base">
              <a:spcBef>
                <a:spcPct val="0"/>
              </a:spcBef>
              <a:spcAft>
                <a:spcPct val="0"/>
              </a:spcAft>
              <a:defRPr sz="3301">
                <a:solidFill>
                  <a:schemeClr val="tx1"/>
                </a:solidFill>
                <a:latin typeface="Candara" pitchFamily="34" charset="0"/>
              </a:defRPr>
            </a:lvl2pPr>
            <a:lvl3pPr algn="ctr" rtl="0" fontAlgn="base">
              <a:spcBef>
                <a:spcPct val="0"/>
              </a:spcBef>
              <a:spcAft>
                <a:spcPct val="0"/>
              </a:spcAft>
              <a:defRPr sz="3301">
                <a:solidFill>
                  <a:schemeClr val="tx1"/>
                </a:solidFill>
                <a:latin typeface="Candara" pitchFamily="34" charset="0"/>
              </a:defRPr>
            </a:lvl3pPr>
            <a:lvl4pPr algn="ctr" rtl="0" fontAlgn="base">
              <a:spcBef>
                <a:spcPct val="0"/>
              </a:spcBef>
              <a:spcAft>
                <a:spcPct val="0"/>
              </a:spcAft>
              <a:defRPr sz="3301">
                <a:solidFill>
                  <a:schemeClr val="tx1"/>
                </a:solidFill>
                <a:latin typeface="Candara" pitchFamily="34" charset="0"/>
              </a:defRPr>
            </a:lvl4pPr>
            <a:lvl5pPr algn="ctr" rtl="0" fontAlgn="base">
              <a:spcBef>
                <a:spcPct val="0"/>
              </a:spcBef>
              <a:spcAft>
                <a:spcPct val="0"/>
              </a:spcAft>
              <a:defRPr sz="3301">
                <a:solidFill>
                  <a:schemeClr val="tx1"/>
                </a:solidFill>
                <a:latin typeface="Candara" pitchFamily="34" charset="0"/>
              </a:defRPr>
            </a:lvl5pPr>
            <a:lvl6pPr marL="342991" algn="ctr" rtl="0" fontAlgn="base">
              <a:spcBef>
                <a:spcPct val="0"/>
              </a:spcBef>
              <a:spcAft>
                <a:spcPct val="0"/>
              </a:spcAft>
              <a:defRPr sz="3301">
                <a:solidFill>
                  <a:schemeClr val="tx1"/>
                </a:solidFill>
                <a:latin typeface="Candara" pitchFamily="34" charset="0"/>
              </a:defRPr>
            </a:lvl6pPr>
            <a:lvl7pPr marL="685983" algn="ctr" rtl="0" fontAlgn="base">
              <a:spcBef>
                <a:spcPct val="0"/>
              </a:spcBef>
              <a:spcAft>
                <a:spcPct val="0"/>
              </a:spcAft>
              <a:defRPr sz="3301">
                <a:solidFill>
                  <a:schemeClr val="tx1"/>
                </a:solidFill>
                <a:latin typeface="Candara" pitchFamily="34" charset="0"/>
              </a:defRPr>
            </a:lvl7pPr>
            <a:lvl8pPr marL="1028974" algn="ctr" rtl="0" fontAlgn="base">
              <a:spcBef>
                <a:spcPct val="0"/>
              </a:spcBef>
              <a:spcAft>
                <a:spcPct val="0"/>
              </a:spcAft>
              <a:defRPr sz="3301">
                <a:solidFill>
                  <a:schemeClr val="tx1"/>
                </a:solidFill>
                <a:latin typeface="Candara" pitchFamily="34" charset="0"/>
              </a:defRPr>
            </a:lvl8pPr>
            <a:lvl9pPr marL="1371966" algn="ctr" rtl="0" fontAlgn="base">
              <a:spcBef>
                <a:spcPct val="0"/>
              </a:spcBef>
              <a:spcAft>
                <a:spcPct val="0"/>
              </a:spcAft>
              <a:defRPr sz="3301">
                <a:solidFill>
                  <a:schemeClr val="tx1"/>
                </a:solidFill>
                <a:latin typeface="Candara" pitchFamily="34" charset="0"/>
              </a:defRPr>
            </a:lvl9pPr>
          </a:lstStyle>
          <a:p>
            <a:pPr>
              <a:defRPr/>
            </a:pPr>
            <a:r>
              <a:rPr lang="en-US" sz="3600" smtClean="0"/>
              <a:t>Missed Visits</a:t>
            </a:r>
            <a:endParaRPr lang="en-US" sz="3600" dirty="0" smtClean="0"/>
          </a:p>
        </p:txBody>
      </p:sp>
    </p:spTree>
    <p:extLst>
      <p:ext uri="{BB962C8B-B14F-4D97-AF65-F5344CB8AC3E}">
        <p14:creationId xmlns:p14="http://schemas.microsoft.com/office/powerpoint/2010/main" val="730510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1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linds(horizontal)">
                                      <p:cBhvr>
                                        <p:cTn id="12" dur="1000"/>
                                        <p:tgtEl>
                                          <p:spTgt spid="9219">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blinds(horizontal)">
                                      <p:cBhvr>
                                        <p:cTn id="15" dur="1000"/>
                                        <p:tgtEl>
                                          <p:spTgt spid="921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219">
                                            <p:txEl>
                                              <p:pRg st="5" end="5"/>
                                            </p:txEl>
                                          </p:spTgt>
                                        </p:tgtEl>
                                        <p:attrNameLst>
                                          <p:attrName>style.visibility</p:attrName>
                                        </p:attrNameLst>
                                      </p:cBhvr>
                                      <p:to>
                                        <p:strVal val="visible"/>
                                      </p:to>
                                    </p:set>
                                    <p:animEffect transition="in" filter="blinds(horizontal)">
                                      <p:cBhvr>
                                        <p:cTn id="20" dur="10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9"/>
          <p:cNvSpPr txBox="1">
            <a:spLocks noChangeArrowheads="1"/>
          </p:cNvSpPr>
          <p:nvPr/>
        </p:nvSpPr>
        <p:spPr bwMode="auto">
          <a:xfrm>
            <a:off x="6153873" y="1905000"/>
            <a:ext cx="2590800" cy="4154984"/>
          </a:xfrm>
          <a:prstGeom prst="rect">
            <a:avLst/>
          </a:prstGeom>
          <a:solidFill>
            <a:schemeClr val="accent4">
              <a:alpha val="45000"/>
            </a:schemeClr>
          </a:solidFill>
          <a:ln w="31750">
            <a:noFill/>
            <a:miter lim="800000"/>
            <a:headEnd/>
            <a:tailEnd/>
          </a:ln>
        </p:spPr>
        <p:txBody>
          <a:bodyPr wrap="square">
            <a:spAutoFit/>
          </a:bodyPr>
          <a:lstStyle/>
          <a:p>
            <a:pPr marL="457200" indent="-457200">
              <a:spcBef>
                <a:spcPct val="50000"/>
              </a:spcBef>
              <a:buFont typeface="Wingdings" panose="05000000000000000000" pitchFamily="2" charset="2"/>
              <a:buChar char="§"/>
              <a:defRPr/>
            </a:pPr>
            <a:r>
              <a:rPr lang="en-US" sz="2400" dirty="0" smtClean="0">
                <a:cs typeface="Arial" pitchFamily="34" charset="0"/>
              </a:rPr>
              <a:t>Visit Code is hard-coded with “.0” at end</a:t>
            </a:r>
          </a:p>
          <a:p>
            <a:pPr marL="457200" indent="-457200">
              <a:spcBef>
                <a:spcPct val="50000"/>
              </a:spcBef>
              <a:buFont typeface="Wingdings" panose="05000000000000000000" pitchFamily="2" charset="2"/>
              <a:buChar char="§"/>
              <a:defRPr/>
            </a:pPr>
            <a:r>
              <a:rPr lang="en-US" sz="2400" dirty="0" smtClean="0">
                <a:cs typeface="Arial" pitchFamily="34" charset="0"/>
              </a:rPr>
              <a:t>Target date is per ppt calendar</a:t>
            </a:r>
          </a:p>
          <a:p>
            <a:pPr marL="457200" indent="-457200">
              <a:spcBef>
                <a:spcPct val="50000"/>
              </a:spcBef>
              <a:buFont typeface="Wingdings" panose="05000000000000000000" pitchFamily="2" charset="2"/>
              <a:buChar char="§"/>
              <a:defRPr/>
            </a:pPr>
            <a:r>
              <a:rPr lang="en-US" sz="2400" dirty="0" smtClean="0">
                <a:cs typeface="Arial" pitchFamily="34" charset="0"/>
              </a:rPr>
              <a:t>item 3 = corrective action plan</a:t>
            </a:r>
            <a:endParaRPr lang="en-US" sz="2400" b="0" dirty="0">
              <a:cs typeface="Arial" pitchFamily="34" charset="0"/>
            </a:endParaRPr>
          </a:p>
        </p:txBody>
      </p:sp>
      <p:sp>
        <p:nvSpPr>
          <p:cNvPr id="11" name="Rectangle 2"/>
          <p:cNvSpPr>
            <a:spLocks noGrp="1" noChangeArrowheads="1"/>
          </p:cNvSpPr>
          <p:nvPr>
            <p:ph type="title"/>
          </p:nvPr>
        </p:nvSpPr>
        <p:spPr>
          <a:xfrm>
            <a:off x="457200" y="152400"/>
            <a:ext cx="8305800" cy="990600"/>
          </a:xfrm>
        </p:spPr>
        <p:txBody>
          <a:bodyPr>
            <a:normAutofit/>
          </a:bodyPr>
          <a:lstStyle/>
          <a:p>
            <a:pPr>
              <a:defRPr/>
            </a:pPr>
            <a:r>
              <a:rPr lang="en-US" dirty="0" smtClean="0"/>
              <a:t>Missed Visits Form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32" y="1676400"/>
            <a:ext cx="519112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09600" y="3124200"/>
            <a:ext cx="2743200" cy="4572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4000500" y="1676400"/>
            <a:ext cx="1828800" cy="6096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836260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001" dirty="0">
                <a:latin typeface="Calibri" pitchFamily="34" charset="0"/>
              </a:rPr>
              <a:t>Interim Visits:</a:t>
            </a:r>
            <a:br>
              <a:rPr lang="en-US" sz="3001" dirty="0">
                <a:latin typeface="Calibri" pitchFamily="34" charset="0"/>
              </a:rPr>
            </a:br>
            <a:r>
              <a:rPr lang="en-US" sz="3001" dirty="0">
                <a:latin typeface="Calibri" pitchFamily="34" charset="0"/>
              </a:rPr>
              <a:t>What are they and why are they done?</a:t>
            </a:r>
          </a:p>
        </p:txBody>
      </p:sp>
      <p:sp>
        <p:nvSpPr>
          <p:cNvPr id="31747" name="Content Placeholder 2"/>
          <p:cNvSpPr>
            <a:spLocks noGrp="1"/>
          </p:cNvSpPr>
          <p:nvPr>
            <p:ph idx="1"/>
          </p:nvPr>
        </p:nvSpPr>
        <p:spPr>
          <a:xfrm>
            <a:off x="457200" y="1828800"/>
            <a:ext cx="8229600" cy="4785232"/>
          </a:xfrm>
        </p:spPr>
        <p:txBody>
          <a:bodyPr/>
          <a:lstStyle/>
          <a:p>
            <a:pPr eaLnBrk="1" hangingPunct="1"/>
            <a:r>
              <a:rPr lang="en-US" altLang="en-US" sz="2600" dirty="0"/>
              <a:t>Visits that take place between scheduled </a:t>
            </a:r>
            <a:r>
              <a:rPr lang="en-US" altLang="en-US" sz="2600" dirty="0" smtClean="0"/>
              <a:t>visits  </a:t>
            </a:r>
            <a:endParaRPr lang="en-US" altLang="en-US" sz="2600" dirty="0"/>
          </a:p>
          <a:p>
            <a:pPr eaLnBrk="1" hangingPunct="1"/>
            <a:r>
              <a:rPr lang="en-US" altLang="en-US" sz="2600" dirty="0"/>
              <a:t>There are a number of reasons why interim visits may take place, can you provide some examples? </a:t>
            </a:r>
            <a:endParaRPr lang="en-US" altLang="en-US" sz="2600" dirty="0" smtClean="0"/>
          </a:p>
          <a:p>
            <a:r>
              <a:rPr lang="en-US" altLang="en-US" sz="2600" dirty="0"/>
              <a:t>Are there any procedures that, per protocol, are required at interim visits?</a:t>
            </a:r>
          </a:p>
          <a:p>
            <a:r>
              <a:rPr lang="en-US" altLang="en-US" sz="2600" dirty="0" smtClean="0"/>
              <a:t>All </a:t>
            </a:r>
            <a:r>
              <a:rPr lang="en-US" altLang="en-US" sz="2600" dirty="0"/>
              <a:t>interim contacts (e.g., phone calls and/or clinic visits) will be properly documented in study files and on applicable </a:t>
            </a:r>
            <a:r>
              <a:rPr lang="en-US" altLang="en-US" sz="2600" dirty="0" smtClean="0"/>
              <a:t>CRFs </a:t>
            </a:r>
          </a:p>
          <a:p>
            <a:pPr marL="747713" lvl="1" indent="-287338">
              <a:buNone/>
              <a:defRPr/>
            </a:pPr>
            <a:endParaRPr lang="en-US" sz="1800" dirty="0">
              <a:cs typeface="Arial" pitchFamily="34" charset="0"/>
            </a:endParaRPr>
          </a:p>
          <a:p>
            <a:pPr marL="0" indent="0">
              <a:buNone/>
            </a:pPr>
            <a:endParaRPr lang="en-US" altLang="en-US" sz="2600" dirty="0" smtClean="0">
              <a:latin typeface="Calibri" panose="020F0502020204030204" pitchFamily="34" charset="0"/>
            </a:endParaRPr>
          </a:p>
          <a:p>
            <a:pPr marL="0" indent="0" eaLnBrk="1" hangingPunct="1">
              <a:buNone/>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3235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609600" y="1828800"/>
            <a:ext cx="7772400" cy="4648200"/>
          </a:xfrm>
        </p:spPr>
        <p:txBody>
          <a:bodyPr>
            <a:normAutofit lnSpcReduction="10000"/>
          </a:bodyPr>
          <a:lstStyle/>
          <a:p>
            <a:pPr marL="60325" indent="0">
              <a:buNone/>
              <a:defRPr/>
            </a:pPr>
            <a:endParaRPr lang="en-US" sz="2800" dirty="0" smtClean="0">
              <a:cs typeface="Arial" pitchFamily="34" charset="0"/>
            </a:endParaRPr>
          </a:p>
          <a:p>
            <a:pPr marL="347663" indent="-287338">
              <a:defRPr/>
            </a:pPr>
            <a:r>
              <a:rPr lang="en-US" sz="2800" dirty="0" smtClean="0">
                <a:cs typeface="Arial" pitchFamily="34" charset="0"/>
              </a:rPr>
              <a:t>Interim visits documented using the Follow-up Visit Summary CRF (FVS-1)  </a:t>
            </a:r>
            <a:endParaRPr lang="en-US" sz="2800" dirty="0" smtClean="0">
              <a:solidFill>
                <a:schemeClr val="tx1"/>
              </a:solidFill>
              <a:cs typeface="Arial" pitchFamily="34" charset="0"/>
            </a:endParaRPr>
          </a:p>
          <a:p>
            <a:pPr marL="460375" lvl="1" indent="0">
              <a:buNone/>
              <a:defRPr/>
            </a:pPr>
            <a:endParaRPr lang="en-US" sz="2400" dirty="0" smtClean="0">
              <a:cs typeface="Arial" pitchFamily="34" charset="0"/>
            </a:endParaRPr>
          </a:p>
          <a:p>
            <a:pPr marL="347663" indent="-287338">
              <a:defRPr/>
            </a:pPr>
            <a:r>
              <a:rPr lang="en-US" sz="2800" dirty="0" smtClean="0">
                <a:cs typeface="Arial" pitchFamily="34" charset="0"/>
              </a:rPr>
              <a:t>Interim visit code on FVS-1 let’s SCHARP know visit is interim, along with “yes” to item 6</a:t>
            </a:r>
          </a:p>
          <a:p>
            <a:pPr marL="60325" indent="0">
              <a:buNone/>
              <a:defRPr/>
            </a:pPr>
            <a:endParaRPr lang="en-US" sz="2800" dirty="0" smtClean="0">
              <a:cs typeface="Arial" pitchFamily="34" charset="0"/>
            </a:endParaRPr>
          </a:p>
          <a:p>
            <a:pPr marL="347663" indent="-287338">
              <a:defRPr/>
            </a:pPr>
            <a:r>
              <a:rPr lang="en-US" sz="2800" dirty="0" smtClean="0">
                <a:solidFill>
                  <a:schemeClr val="tx1"/>
                </a:solidFill>
                <a:cs typeface="Arial" pitchFamily="34" charset="0"/>
              </a:rPr>
              <a:t>Need sites to document reason for </a:t>
            </a:r>
            <a:r>
              <a:rPr lang="en-US" sz="2800" dirty="0" smtClean="0">
                <a:cs typeface="Arial" pitchFamily="34" charset="0"/>
              </a:rPr>
              <a:t>interim visit and </a:t>
            </a:r>
            <a:r>
              <a:rPr lang="en-US" sz="2800" dirty="0" smtClean="0">
                <a:solidFill>
                  <a:schemeClr val="tx1"/>
                </a:solidFill>
                <a:cs typeface="Arial" pitchFamily="34" charset="0"/>
              </a:rPr>
              <a:t>CRFs completed for it (FVS-1 items 6a and 6b)</a:t>
            </a:r>
          </a:p>
        </p:txBody>
      </p:sp>
      <p:sp>
        <p:nvSpPr>
          <p:cNvPr id="6152" name="Rectangle 8"/>
          <p:cNvSpPr>
            <a:spLocks noChangeArrowheads="1"/>
          </p:cNvSpPr>
          <p:nvPr/>
        </p:nvSpPr>
        <p:spPr bwMode="auto">
          <a:xfrm>
            <a:off x="1676400" y="2362200"/>
            <a:ext cx="7239000" cy="519113"/>
          </a:xfrm>
          <a:prstGeom prst="rect">
            <a:avLst/>
          </a:prstGeom>
          <a:noFill/>
          <a:ln w="31750">
            <a:noFill/>
            <a:miter lim="800000"/>
            <a:headEnd/>
            <a:tailEnd/>
          </a:ln>
        </p:spPr>
        <p:txBody>
          <a:bodyPr>
            <a:spAutoFit/>
          </a:bodyPr>
          <a:lstStyle/>
          <a:p>
            <a:endParaRPr lang="en-US" sz="2800" b="0" dirty="0">
              <a:latin typeface="Helvetica" pitchFamily="34" charset="0"/>
            </a:endParaRPr>
          </a:p>
        </p:txBody>
      </p:sp>
      <p:sp>
        <p:nvSpPr>
          <p:cNvPr id="7" name="Title 4"/>
          <p:cNvSpPr>
            <a:spLocks noGrp="1"/>
          </p:cNvSpPr>
          <p:nvPr>
            <p:ph type="title"/>
          </p:nvPr>
        </p:nvSpPr>
        <p:spPr>
          <a:xfrm>
            <a:off x="533400" y="76200"/>
            <a:ext cx="8229600" cy="1143000"/>
          </a:xfrm>
        </p:spPr>
        <p:txBody>
          <a:bodyPr/>
          <a:lstStyle/>
          <a:p>
            <a:r>
              <a:rPr lang="en-US" sz="4000" dirty="0" smtClean="0"/>
              <a:t>Interim Visit Documentation</a:t>
            </a:r>
            <a:endParaRPr lang="en-US" sz="4000" dirty="0">
              <a:effectLst/>
              <a:latin typeface="Calibri" pitchFamily="34" charset="0"/>
              <a:cs typeface="Arial" pitchFamily="34" charset="0"/>
            </a:endParaRPr>
          </a:p>
        </p:txBody>
      </p:sp>
    </p:spTree>
    <p:extLst>
      <p:ext uri="{BB962C8B-B14F-4D97-AF65-F5344CB8AC3E}">
        <p14:creationId xmlns:p14="http://schemas.microsoft.com/office/powerpoint/2010/main" val="2482813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7" dur="10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12" dur="1000"/>
                                        <p:tgtEl>
                                          <p:spTgt spid="102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17" dur="1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04800" y="1752600"/>
            <a:ext cx="8534400" cy="5105400"/>
          </a:xfrm>
        </p:spPr>
        <p:txBody>
          <a:bodyPr>
            <a:normAutofit fontScale="92500" lnSpcReduction="10000"/>
          </a:bodyPr>
          <a:lstStyle/>
          <a:p>
            <a:r>
              <a:rPr lang="en-US" sz="2400" dirty="0" smtClean="0"/>
              <a:t>If the interim contact results in at least one </a:t>
            </a:r>
            <a:r>
              <a:rPr lang="en-US" sz="2400" u="sng" dirty="0" smtClean="0"/>
              <a:t>newly-completed DataFax CRF</a:t>
            </a:r>
            <a:r>
              <a:rPr lang="en-US" sz="2400" dirty="0" smtClean="0"/>
              <a:t>, the interim visit is assigned an interim visit code</a:t>
            </a:r>
          </a:p>
          <a:p>
            <a:pPr>
              <a:buNone/>
            </a:pPr>
            <a:endParaRPr lang="en-US" sz="2400" dirty="0" smtClean="0">
              <a:solidFill>
                <a:schemeClr val="tx1"/>
              </a:solidFill>
              <a:cs typeface="Arial" pitchFamily="34" charset="0"/>
            </a:endParaRPr>
          </a:p>
          <a:p>
            <a:r>
              <a:rPr lang="en-US" sz="2400" dirty="0" smtClean="0">
                <a:solidFill>
                  <a:schemeClr val="tx1"/>
                </a:solidFill>
                <a:cs typeface="Arial" pitchFamily="34" charset="0"/>
              </a:rPr>
              <a:t>Interim visit codes use the box to the right of the decimal point – assign starting with .1</a:t>
            </a:r>
          </a:p>
          <a:p>
            <a:endParaRPr lang="en-US" sz="2400" dirty="0" smtClean="0">
              <a:solidFill>
                <a:schemeClr val="tx1"/>
              </a:solidFill>
              <a:cs typeface="Arial" pitchFamily="34" charset="0"/>
            </a:endParaRPr>
          </a:p>
          <a:p>
            <a:r>
              <a:rPr lang="en-US" sz="2400" dirty="0" smtClean="0">
                <a:cs typeface="Arial" pitchFamily="34" charset="0"/>
              </a:rPr>
              <a:t>For the numbers to the left of the decimal point, use the visit code of the most recently-required visit, even if the interim visit date is in the next visit’s window</a:t>
            </a:r>
          </a:p>
          <a:p>
            <a:pPr lvl="1"/>
            <a:r>
              <a:rPr lang="en-US" sz="2000" dirty="0" smtClean="0">
                <a:cs typeface="Arial" pitchFamily="34" charset="0"/>
              </a:rPr>
              <a:t>The interim visit code will be a number in-between the two visit codes when the interim visit occurred</a:t>
            </a:r>
          </a:p>
          <a:p>
            <a:pPr lvl="1"/>
            <a:endParaRPr lang="en-US" sz="2000" dirty="0" smtClean="0">
              <a:cs typeface="Arial" pitchFamily="34" charset="0"/>
            </a:endParaRPr>
          </a:p>
          <a:p>
            <a:pPr marL="347663" indent="-287338">
              <a:defRPr/>
            </a:pPr>
            <a:r>
              <a:rPr lang="en-US" sz="2400" dirty="0" smtClean="0">
                <a:cs typeface="Arial" pitchFamily="34" charset="0"/>
              </a:rPr>
              <a:t>Ex.: A ppt has an interim visit 4 days after her Day 14 visit to follow-up on an AE; assign interim visit code = </a:t>
            </a:r>
            <a:r>
              <a:rPr lang="en-US" sz="2400" dirty="0">
                <a:cs typeface="Arial" pitchFamily="34" charset="0"/>
              </a:rPr>
              <a:t>7</a:t>
            </a:r>
            <a:r>
              <a:rPr lang="en-US" sz="2400" dirty="0" smtClean="0">
                <a:cs typeface="Arial" pitchFamily="34" charset="0"/>
              </a:rPr>
              <a:t>.1 (in between Visits 7.0 and 8.0)</a:t>
            </a:r>
          </a:p>
        </p:txBody>
      </p:sp>
      <p:sp>
        <p:nvSpPr>
          <p:cNvPr id="10" name="Title 4"/>
          <p:cNvSpPr>
            <a:spLocks noGrp="1"/>
          </p:cNvSpPr>
          <p:nvPr>
            <p:ph type="title"/>
          </p:nvPr>
        </p:nvSpPr>
        <p:spPr>
          <a:xfrm>
            <a:off x="457200" y="76200"/>
            <a:ext cx="8229600" cy="960438"/>
          </a:xfrm>
        </p:spPr>
        <p:txBody>
          <a:bodyPr/>
          <a:lstStyle/>
          <a:p>
            <a:r>
              <a:rPr lang="en-US" sz="4000" dirty="0" smtClean="0"/>
              <a:t>Interim Visit Codes</a:t>
            </a:r>
            <a:endParaRPr lang="en-US" sz="4000" dirty="0">
              <a:effectLst/>
              <a:latin typeface="Calibri" pitchFamily="34" charset="0"/>
              <a:cs typeface="Arial" pitchFamily="34" charset="0"/>
            </a:endParaRPr>
          </a:p>
        </p:txBody>
      </p:sp>
    </p:spTree>
    <p:extLst>
      <p:ext uri="{BB962C8B-B14F-4D97-AF65-F5344CB8AC3E}">
        <p14:creationId xmlns:p14="http://schemas.microsoft.com/office/powerpoint/2010/main" val="297767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10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10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17" dur="1000"/>
                                        <p:tgtEl>
                                          <p:spTgt spid="15363">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20" dur="1000"/>
                                        <p:tgtEl>
                                          <p:spTgt spid="1536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25" dur="10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1600200" y="1066800"/>
            <a:ext cx="6946900" cy="5105400"/>
          </a:xfrm>
        </p:spPr>
        <p:txBody>
          <a:bodyPr/>
          <a:lstStyle/>
          <a:p>
            <a:pPr lvl="1">
              <a:buFontTx/>
              <a:buNone/>
            </a:pPr>
            <a:endParaRPr lang="en-US" sz="2300" dirty="0" smtClean="0">
              <a:solidFill>
                <a:schemeClr val="tx1"/>
              </a:solidFill>
            </a:endParaRPr>
          </a:p>
          <a:p>
            <a:pPr lvl="1">
              <a:buFontTx/>
              <a:buNone/>
            </a:pPr>
            <a:endParaRPr lang="en-US" sz="2300" b="1" dirty="0" smtClean="0"/>
          </a:p>
        </p:txBody>
      </p:sp>
      <p:sp>
        <p:nvSpPr>
          <p:cNvPr id="7" name="Rectangle 3"/>
          <p:cNvSpPr txBox="1">
            <a:spLocks noChangeArrowheads="1"/>
          </p:cNvSpPr>
          <p:nvPr/>
        </p:nvSpPr>
        <p:spPr>
          <a:xfrm>
            <a:off x="381000" y="1600200"/>
            <a:ext cx="8382000" cy="5029200"/>
          </a:xfrm>
          <a:prstGeom prst="rect">
            <a:avLst/>
          </a:prstGeom>
        </p:spPr>
        <p:txBody>
          <a:bodyPr>
            <a:noAutofit/>
          </a:bodyPr>
          <a:lstStyle/>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cs typeface="Arial" pitchFamily="34" charset="0"/>
              </a:rPr>
              <a:t>A visit is a split visit when the </a:t>
            </a:r>
            <a:r>
              <a:rPr lang="en-US" sz="2400" dirty="0" smtClean="0">
                <a:cs typeface="Arial" pitchFamily="34" charset="0"/>
              </a:rPr>
              <a:t>required </a:t>
            </a:r>
            <a:r>
              <a:rPr lang="en-US" sz="2400" noProof="0" dirty="0" smtClean="0">
                <a:cs typeface="Arial" pitchFamily="34" charset="0"/>
              </a:rPr>
              <a:t>visit procedures are split (done) over 2 or more days</a:t>
            </a:r>
          </a:p>
          <a:p>
            <a:pPr marL="60325" marR="0" lvl="0" algn="l" defTabSz="914400" rtl="0" eaLnBrk="1" fontAlgn="auto" latinLnBrk="0" hangingPunct="1">
              <a:lnSpc>
                <a:spcPct val="100000"/>
              </a:lnSpc>
              <a:spcBef>
                <a:spcPts val="600"/>
              </a:spcBef>
              <a:spcAft>
                <a:spcPts val="0"/>
              </a:spcAft>
              <a:buClr>
                <a:schemeClr val="accent1"/>
              </a:buClr>
              <a:buSzPct val="80000"/>
              <a:tabLst/>
              <a:defRPr/>
            </a:pPr>
            <a:endParaRPr lang="en-US" sz="1200" noProof="0" dirty="0" smtClean="0">
              <a:cs typeface="Arial" pitchFamily="34" charset="0"/>
            </a:endParaRPr>
          </a:p>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b="0" dirty="0" smtClean="0">
                <a:cs typeface="Arial" pitchFamily="34" charset="0"/>
              </a:rPr>
              <a:t>The days must </a:t>
            </a:r>
            <a:r>
              <a:rPr lang="en-US" sz="2400" b="0" i="1" dirty="0" smtClean="0">
                <a:cs typeface="Arial" pitchFamily="34" charset="0"/>
              </a:rPr>
              <a:t>all</a:t>
            </a:r>
            <a:r>
              <a:rPr lang="en-US" sz="2400" b="0" dirty="0" smtClean="0">
                <a:cs typeface="Arial" pitchFamily="34" charset="0"/>
              </a:rPr>
              <a:t> fal</a:t>
            </a:r>
            <a:r>
              <a:rPr lang="en-US" sz="2400" dirty="0" smtClean="0">
                <a:cs typeface="Arial" pitchFamily="34" charset="0"/>
              </a:rPr>
              <a:t>l within applicable visit window; any required procedures not done within allowable window are missed </a:t>
            </a:r>
          </a:p>
          <a:p>
            <a:pPr marL="60325" marR="0" lvl="0" algn="l" defTabSz="914400" rtl="0" eaLnBrk="1" fontAlgn="auto" latinLnBrk="0" hangingPunct="1">
              <a:lnSpc>
                <a:spcPct val="100000"/>
              </a:lnSpc>
              <a:spcBef>
                <a:spcPts val="600"/>
              </a:spcBef>
              <a:spcAft>
                <a:spcPts val="0"/>
              </a:spcAft>
              <a:buClr>
                <a:schemeClr val="accent1"/>
              </a:buClr>
              <a:buSzPct val="80000"/>
              <a:tabLst/>
              <a:defRPr/>
            </a:pPr>
            <a:endParaRPr lang="en-US" sz="1200" dirty="0" smtClean="0">
              <a:cs typeface="Arial" pitchFamily="34" charset="0"/>
            </a:endParaRPr>
          </a:p>
          <a:p>
            <a:pPr marL="347663" marR="0" lvl="0" indent="-287338"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400" b="0" dirty="0" smtClean="0">
                <a:cs typeface="Arial" pitchFamily="34" charset="0"/>
              </a:rPr>
              <a:t>For split visits, only 1 FVS CRF is completed, and the Visit Date on this CRF is the date of the first part of the split visit</a:t>
            </a:r>
            <a:endParaRPr lang="en-US" sz="2400" dirty="0" smtClean="0">
              <a:cs typeface="Arial" pitchFamily="34" charset="0"/>
            </a:endParaRPr>
          </a:p>
          <a:p>
            <a:pPr marL="804863" lvl="1" indent="-287338">
              <a:spcBef>
                <a:spcPts val="600"/>
              </a:spcBef>
              <a:buClr>
                <a:schemeClr val="accent1"/>
              </a:buClr>
              <a:buSzPct val="80000"/>
              <a:buFont typeface="Wingdings 2"/>
              <a:buChar char=""/>
              <a:defRPr/>
            </a:pPr>
            <a:r>
              <a:rPr lang="en-US" sz="2400" b="0" dirty="0" smtClean="0">
                <a:cs typeface="Arial" pitchFamily="34" charset="0"/>
              </a:rPr>
              <a:t>All CRFs completed for the split visit are assigned the same visit code (e.g., </a:t>
            </a:r>
            <a:r>
              <a:rPr lang="en-US" sz="2400" dirty="0" smtClean="0">
                <a:cs typeface="Arial" pitchFamily="34" charset="0"/>
              </a:rPr>
              <a:t>CRFs completed for a split Day 3 visit completed across Days 3 and 4 would all have 5</a:t>
            </a:r>
            <a:r>
              <a:rPr lang="en-US" sz="2400" b="0" dirty="0" smtClean="0">
                <a:cs typeface="Arial" pitchFamily="34" charset="0"/>
              </a:rPr>
              <a:t>.0 as the visit code</a:t>
            </a:r>
            <a:r>
              <a:rPr lang="en-US" sz="2400" dirty="0" smtClean="0">
                <a:cs typeface="Arial" pitchFamily="34" charset="0"/>
              </a:rPr>
              <a:t>)</a:t>
            </a:r>
          </a:p>
          <a:p>
            <a:pPr marL="60325" marR="0" lvl="0" algn="l" defTabSz="914400" rtl="0" eaLnBrk="1" fontAlgn="auto" latinLnBrk="0" hangingPunct="1">
              <a:lnSpc>
                <a:spcPct val="100000"/>
              </a:lnSpc>
              <a:spcBef>
                <a:spcPts val="600"/>
              </a:spcBef>
              <a:spcAft>
                <a:spcPts val="0"/>
              </a:spcAft>
              <a:buClr>
                <a:schemeClr val="accent1"/>
              </a:buClr>
              <a:buSzPct val="80000"/>
              <a:tabLst/>
              <a:defRPr/>
            </a:pPr>
            <a:endParaRPr kumimoji="0" lang="en-US" sz="2800" b="0" i="0" u="none" strike="noStrike" kern="1200" cap="none" spc="0" normalizeH="0" baseline="0" noProof="0" dirty="0" smtClean="0">
              <a:ln>
                <a:noFill/>
              </a:ln>
              <a:solidFill>
                <a:schemeClr val="tx1"/>
              </a:solidFill>
              <a:effectLst/>
              <a:uLnTx/>
              <a:uFillTx/>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2800" b="0" i="0" u="none" strike="noStrike" kern="1200" cap="none" spc="0" normalizeH="0" baseline="0" noProof="0" dirty="0" smtClean="0">
              <a:ln>
                <a:noFill/>
              </a:ln>
              <a:solidFill>
                <a:schemeClr val="tx1"/>
              </a:solidFill>
              <a:effectLst/>
              <a:uLnTx/>
              <a:uFillTx/>
              <a:latin typeface="Helvetica" pitchFamily="34" charset="0"/>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2800" b="0" i="0" u="none" strike="noStrike" kern="1200" cap="none" spc="0" normalizeH="0" baseline="0" noProof="0" dirty="0" smtClean="0">
              <a:ln>
                <a:noFill/>
              </a:ln>
              <a:solidFill>
                <a:schemeClr val="tx1"/>
              </a:solidFill>
              <a:effectLst/>
              <a:uLnTx/>
              <a:uFillTx/>
              <a:latin typeface="Helvetica" pitchFamily="34" charset="0"/>
            </a:endParaRPr>
          </a:p>
          <a:p>
            <a:pPr marL="571500" marR="0" lvl="0" indent="-571500" algn="l" defTabSz="914400" rtl="0" eaLnBrk="1" fontAlgn="auto" latinLnBrk="0" hangingPunct="1">
              <a:lnSpc>
                <a:spcPct val="100000"/>
              </a:lnSpc>
              <a:spcBef>
                <a:spcPts val="600"/>
              </a:spcBef>
              <a:spcAft>
                <a:spcPts val="0"/>
              </a:spcAft>
              <a:buClr>
                <a:schemeClr val="accent1"/>
              </a:buClr>
              <a:buSzPct val="80000"/>
              <a:buFontTx/>
              <a:buNone/>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ea typeface="+mn-ea"/>
              <a:cs typeface="+mn-cs"/>
            </a:endParaRPr>
          </a:p>
          <a:p>
            <a:pPr marL="952500" marR="0" lvl="1" indent="-495300" algn="l" defTabSz="914400" rtl="0" eaLnBrk="1" fontAlgn="auto" latinLnBrk="0" hangingPunct="1">
              <a:lnSpc>
                <a:spcPct val="100000"/>
              </a:lnSpc>
              <a:spcBef>
                <a:spcPts val="550"/>
              </a:spcBef>
              <a:spcAft>
                <a:spcPts val="0"/>
              </a:spcAft>
              <a:buClr>
                <a:schemeClr val="accent1"/>
              </a:buClr>
              <a:buSzTx/>
              <a:buFontTx/>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Helvetica" pitchFamily="34" charset="0"/>
              <a:ea typeface="+mn-ea"/>
              <a:cs typeface="+mn-cs"/>
            </a:endParaRPr>
          </a:p>
          <a:p>
            <a:pPr marL="952500" marR="0" lvl="1" indent="-495300" algn="l" defTabSz="914400" rtl="0" eaLnBrk="1" fontAlgn="auto" latinLnBrk="0" hangingPunct="1">
              <a:lnSpc>
                <a:spcPct val="100000"/>
              </a:lnSpc>
              <a:spcBef>
                <a:spcPts val="550"/>
              </a:spcBef>
              <a:spcAft>
                <a:spcPts val="0"/>
              </a:spcAft>
              <a:buClr>
                <a:schemeClr val="accent1"/>
              </a:buClr>
              <a:buSzTx/>
              <a:buFontTx/>
              <a:buNone/>
              <a:tabLst/>
              <a:defRPr/>
            </a:pPr>
            <a:endParaRPr kumimoji="0" lang="en-US" sz="3200" b="0" i="0" u="none" strike="noStrike" kern="1200" cap="none" spc="0" normalizeH="0" baseline="0" noProof="0" dirty="0" smtClean="0">
              <a:ln>
                <a:noFill/>
              </a:ln>
              <a:solidFill>
                <a:schemeClr val="tx1"/>
              </a:solidFill>
              <a:effectLst/>
              <a:uLnTx/>
              <a:uFillTx/>
              <a:latin typeface="Helvetica" pitchFamily="34" charset="0"/>
              <a:ea typeface="+mn-ea"/>
              <a:cs typeface="+mn-cs"/>
            </a:endParaRPr>
          </a:p>
        </p:txBody>
      </p:sp>
      <p:sp>
        <p:nvSpPr>
          <p:cNvPr id="9" name="Title 4"/>
          <p:cNvSpPr>
            <a:spLocks noGrp="1"/>
          </p:cNvSpPr>
          <p:nvPr>
            <p:ph type="title"/>
          </p:nvPr>
        </p:nvSpPr>
        <p:spPr>
          <a:xfrm>
            <a:off x="457200" y="274638"/>
            <a:ext cx="8229600" cy="1143000"/>
          </a:xfrm>
        </p:spPr>
        <p:txBody>
          <a:bodyPr/>
          <a:lstStyle/>
          <a:p>
            <a:r>
              <a:rPr lang="en-US" sz="4000" dirty="0" smtClean="0"/>
              <a:t>Split </a:t>
            </a:r>
            <a:r>
              <a:rPr lang="en-US" sz="4000" dirty="0" smtClean="0">
                <a:solidFill>
                  <a:srgbClr val="7030A0"/>
                </a:solidFill>
              </a:rPr>
              <a:t>Visits</a:t>
            </a:r>
            <a:endParaRPr lang="en-US" sz="4000" dirty="0">
              <a:solidFill>
                <a:srgbClr val="7030A0"/>
              </a:solidFill>
              <a:effectLst/>
              <a:latin typeface="Calibri" pitchFamily="34" charset="0"/>
              <a:cs typeface="Arial" pitchFamily="34" charset="0"/>
            </a:endParaRPr>
          </a:p>
        </p:txBody>
      </p:sp>
    </p:spTree>
    <p:extLst>
      <p:ext uri="{BB962C8B-B14F-4D97-AF65-F5344CB8AC3E}">
        <p14:creationId xmlns:p14="http://schemas.microsoft.com/office/powerpoint/2010/main" val="183996491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76400"/>
          </a:xfrm>
        </p:spPr>
        <p:txBody>
          <a:bodyPr>
            <a:noAutofit/>
          </a:bodyPr>
          <a:lstStyle/>
          <a:p>
            <a:r>
              <a:rPr lang="en-US" sz="3600" dirty="0" smtClean="0">
                <a:solidFill>
                  <a:srgbClr val="7030A0"/>
                </a:solidFill>
              </a:rPr>
              <a:t>Follow-up Visits – Key CRFs</a:t>
            </a:r>
            <a:br>
              <a:rPr lang="en-US" sz="3600" dirty="0" smtClean="0">
                <a:solidFill>
                  <a:srgbClr val="7030A0"/>
                </a:solidFill>
              </a:rPr>
            </a:br>
            <a:r>
              <a:rPr lang="en-US" sz="3600" dirty="0" smtClean="0">
                <a:solidFill>
                  <a:srgbClr val="7030A0"/>
                </a:solidFill>
              </a:rPr>
              <a:t/>
            </a:r>
            <a:br>
              <a:rPr lang="en-US" sz="3600" dirty="0" smtClean="0">
                <a:solidFill>
                  <a:srgbClr val="7030A0"/>
                </a:solidFill>
              </a:rPr>
            </a:br>
            <a:endParaRPr lang="en-US" sz="3600" dirty="0">
              <a:solidFill>
                <a:srgbClr val="7030A0"/>
              </a:solidFill>
            </a:endParaRPr>
          </a:p>
        </p:txBody>
      </p:sp>
      <p:sp>
        <p:nvSpPr>
          <p:cNvPr id="3" name="Subtitle 2"/>
          <p:cNvSpPr>
            <a:spLocks noGrp="1"/>
          </p:cNvSpPr>
          <p:nvPr>
            <p:ph sz="half" idx="1"/>
          </p:nvPr>
        </p:nvSpPr>
        <p:spPr/>
        <p:txBody>
          <a:bodyPr/>
          <a:lstStyle/>
          <a:p>
            <a:pPr marL="0" indent="0">
              <a:buNone/>
            </a:pPr>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362200"/>
            <a:ext cx="3505200" cy="2628900"/>
          </a:xfrm>
          <a:prstGeom prst="rect">
            <a:avLst/>
          </a:prstGeom>
        </p:spPr>
      </p:pic>
      <p:sp>
        <p:nvSpPr>
          <p:cNvPr id="5" name="TextBox 4"/>
          <p:cNvSpPr txBox="1"/>
          <p:nvPr/>
        </p:nvSpPr>
        <p:spPr>
          <a:xfrm>
            <a:off x="304800" y="1930288"/>
            <a:ext cx="8446402" cy="3970318"/>
          </a:xfrm>
          <a:prstGeom prst="rect">
            <a:avLst/>
          </a:prstGeom>
          <a:noFill/>
        </p:spPr>
        <p:txBody>
          <a:bodyPr wrap="square" rtlCol="0">
            <a:spAutoFit/>
          </a:bodyPr>
          <a:lstStyle/>
          <a:p>
            <a:endParaRPr lang="en-US" sz="2800" dirty="0" smtClean="0"/>
          </a:p>
          <a:p>
            <a:r>
              <a:rPr lang="en-US" sz="2800" dirty="0" smtClean="0"/>
              <a:t>Follow-up Visit Summary</a:t>
            </a:r>
          </a:p>
          <a:p>
            <a:r>
              <a:rPr lang="en-US" sz="2800" dirty="0" smtClean="0"/>
              <a:t>Ring Adherence</a:t>
            </a:r>
          </a:p>
          <a:p>
            <a:r>
              <a:rPr lang="en-US" sz="2800" dirty="0" smtClean="0"/>
              <a:t>Social Impact Log</a:t>
            </a:r>
          </a:p>
          <a:p>
            <a:r>
              <a:rPr lang="en-US" sz="2800" dirty="0" smtClean="0"/>
              <a:t>Protocol Deviations Log</a:t>
            </a:r>
          </a:p>
          <a:p>
            <a:r>
              <a:rPr lang="en-US" sz="2800" dirty="0" smtClean="0"/>
              <a:t>Termination </a:t>
            </a:r>
          </a:p>
          <a:p>
            <a:r>
              <a:rPr lang="en-US" sz="2800" dirty="0" smtClean="0"/>
              <a:t>Pregnancy Report and History</a:t>
            </a:r>
          </a:p>
          <a:p>
            <a:r>
              <a:rPr lang="en-US" sz="2800" dirty="0" smtClean="0"/>
              <a:t>Pregnancy Outcome</a:t>
            </a:r>
          </a:p>
          <a:p>
            <a:endParaRPr lang="en-US" sz="2800" dirty="0" smtClean="0"/>
          </a:p>
        </p:txBody>
      </p:sp>
    </p:spTree>
    <p:extLst>
      <p:ext uri="{BB962C8B-B14F-4D97-AF65-F5344CB8AC3E}">
        <p14:creationId xmlns:p14="http://schemas.microsoft.com/office/powerpoint/2010/main" val="600364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301" kern="1200">
                <a:solidFill>
                  <a:schemeClr val="tx1"/>
                </a:solidFill>
                <a:latin typeface="+mj-lt"/>
                <a:ea typeface="+mj-ea"/>
                <a:cs typeface="+mj-cs"/>
              </a:defRPr>
            </a:lvl1pPr>
            <a:lvl2pPr algn="ctr" rtl="0" fontAlgn="base">
              <a:spcBef>
                <a:spcPct val="0"/>
              </a:spcBef>
              <a:spcAft>
                <a:spcPct val="0"/>
              </a:spcAft>
              <a:defRPr sz="3301">
                <a:solidFill>
                  <a:schemeClr val="tx1"/>
                </a:solidFill>
                <a:latin typeface="Candara" pitchFamily="34" charset="0"/>
              </a:defRPr>
            </a:lvl2pPr>
            <a:lvl3pPr algn="ctr" rtl="0" fontAlgn="base">
              <a:spcBef>
                <a:spcPct val="0"/>
              </a:spcBef>
              <a:spcAft>
                <a:spcPct val="0"/>
              </a:spcAft>
              <a:defRPr sz="3301">
                <a:solidFill>
                  <a:schemeClr val="tx1"/>
                </a:solidFill>
                <a:latin typeface="Candara" pitchFamily="34" charset="0"/>
              </a:defRPr>
            </a:lvl3pPr>
            <a:lvl4pPr algn="ctr" rtl="0" fontAlgn="base">
              <a:spcBef>
                <a:spcPct val="0"/>
              </a:spcBef>
              <a:spcAft>
                <a:spcPct val="0"/>
              </a:spcAft>
              <a:defRPr sz="3301">
                <a:solidFill>
                  <a:schemeClr val="tx1"/>
                </a:solidFill>
                <a:latin typeface="Candara" pitchFamily="34" charset="0"/>
              </a:defRPr>
            </a:lvl4pPr>
            <a:lvl5pPr algn="ctr" rtl="0" fontAlgn="base">
              <a:spcBef>
                <a:spcPct val="0"/>
              </a:spcBef>
              <a:spcAft>
                <a:spcPct val="0"/>
              </a:spcAft>
              <a:defRPr sz="3301">
                <a:solidFill>
                  <a:schemeClr val="tx1"/>
                </a:solidFill>
                <a:latin typeface="Candara" pitchFamily="34" charset="0"/>
              </a:defRPr>
            </a:lvl5pPr>
            <a:lvl6pPr marL="342991" algn="ctr" rtl="0" fontAlgn="base">
              <a:spcBef>
                <a:spcPct val="0"/>
              </a:spcBef>
              <a:spcAft>
                <a:spcPct val="0"/>
              </a:spcAft>
              <a:defRPr sz="3301">
                <a:solidFill>
                  <a:schemeClr val="tx1"/>
                </a:solidFill>
                <a:latin typeface="Candara" pitchFamily="34" charset="0"/>
              </a:defRPr>
            </a:lvl6pPr>
            <a:lvl7pPr marL="685983" algn="ctr" rtl="0" fontAlgn="base">
              <a:spcBef>
                <a:spcPct val="0"/>
              </a:spcBef>
              <a:spcAft>
                <a:spcPct val="0"/>
              </a:spcAft>
              <a:defRPr sz="3301">
                <a:solidFill>
                  <a:schemeClr val="tx1"/>
                </a:solidFill>
                <a:latin typeface="Candara" pitchFamily="34" charset="0"/>
              </a:defRPr>
            </a:lvl7pPr>
            <a:lvl8pPr marL="1028974" algn="ctr" rtl="0" fontAlgn="base">
              <a:spcBef>
                <a:spcPct val="0"/>
              </a:spcBef>
              <a:spcAft>
                <a:spcPct val="0"/>
              </a:spcAft>
              <a:defRPr sz="3301">
                <a:solidFill>
                  <a:schemeClr val="tx1"/>
                </a:solidFill>
                <a:latin typeface="Candara" pitchFamily="34" charset="0"/>
              </a:defRPr>
            </a:lvl8pPr>
            <a:lvl9pPr marL="1371966" algn="ctr" rtl="0" fontAlgn="base">
              <a:spcBef>
                <a:spcPct val="0"/>
              </a:spcBef>
              <a:spcAft>
                <a:spcPct val="0"/>
              </a:spcAft>
              <a:defRPr sz="3301">
                <a:solidFill>
                  <a:schemeClr val="tx1"/>
                </a:solidFill>
                <a:latin typeface="Candara" pitchFamily="34" charset="0"/>
              </a:defRPr>
            </a:lvl9pPr>
          </a:lstStyle>
          <a:p>
            <a:r>
              <a:rPr lang="en-US" sz="4000" dirty="0" smtClean="0">
                <a:solidFill>
                  <a:srgbClr val="7030A0"/>
                </a:solidFill>
              </a:rPr>
              <a:t>Follow-up Visit Summary CRF </a:t>
            </a:r>
            <a:endParaRPr lang="en-US" sz="4000" dirty="0">
              <a:solidFill>
                <a:srgbClr val="7030A0"/>
              </a:solidFill>
              <a:latin typeface="Calibri"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338" y="1570038"/>
            <a:ext cx="4352250" cy="5257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3104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4000" dirty="0" smtClean="0">
                <a:solidFill>
                  <a:srgbClr val="7030A0"/>
                </a:solidFill>
              </a:rPr>
              <a:t>Follow-up Visit Summary CRF (FVS)</a:t>
            </a:r>
            <a:endParaRPr lang="en-US" sz="4000" dirty="0">
              <a:solidFill>
                <a:srgbClr val="7030A0"/>
              </a:solidFill>
            </a:endParaRPr>
          </a:p>
        </p:txBody>
      </p:sp>
      <p:sp>
        <p:nvSpPr>
          <p:cNvPr id="4" name="Rectangle 3"/>
          <p:cNvSpPr/>
          <p:nvPr/>
        </p:nvSpPr>
        <p:spPr>
          <a:xfrm>
            <a:off x="276828" y="1752600"/>
            <a:ext cx="8333772" cy="4745915"/>
          </a:xfrm>
          <a:prstGeom prst="rect">
            <a:avLst/>
          </a:prstGeom>
        </p:spPr>
        <p:txBody>
          <a:bodyPr wrap="square">
            <a:spAutoFit/>
          </a:bodyPr>
          <a:lstStyle/>
          <a:p>
            <a:pPr marL="347663" lvl="0" indent="-347663">
              <a:spcBef>
                <a:spcPct val="20000"/>
              </a:spcBef>
              <a:buFont typeface="Arial" pitchFamily="34" charset="0"/>
              <a:buChar char="•"/>
              <a:defRPr/>
            </a:pPr>
            <a:r>
              <a:rPr lang="en-US" sz="2400" dirty="0" smtClean="0">
                <a:solidFill>
                  <a:prstClr val="black"/>
                </a:solidFill>
                <a:cs typeface="Arial" pitchFamily="34" charset="0"/>
              </a:rPr>
              <a:t>Completed each time a required follow-up visit is completed</a:t>
            </a:r>
          </a:p>
          <a:p>
            <a:pPr lvl="0">
              <a:spcBef>
                <a:spcPct val="20000"/>
              </a:spcBef>
              <a:defRPr/>
            </a:pPr>
            <a:endParaRPr lang="en-US" sz="800" dirty="0" smtClean="0">
              <a:solidFill>
                <a:prstClr val="black"/>
              </a:solidFill>
              <a:cs typeface="Arial" pitchFamily="34" charset="0"/>
            </a:endParaRPr>
          </a:p>
          <a:p>
            <a:pPr lvl="0">
              <a:spcBef>
                <a:spcPct val="20000"/>
              </a:spcBef>
              <a:defRPr/>
            </a:pPr>
            <a:endParaRPr lang="en-US" sz="800" dirty="0" smtClean="0">
              <a:solidFill>
                <a:prstClr val="black"/>
              </a:solidFill>
              <a:cs typeface="Arial" pitchFamily="34" charset="0"/>
            </a:endParaRPr>
          </a:p>
          <a:p>
            <a:pPr marL="347663" lvl="0" indent="-347663">
              <a:spcBef>
                <a:spcPct val="20000"/>
              </a:spcBef>
              <a:buFont typeface="Arial" pitchFamily="34" charset="0"/>
              <a:buChar char="•"/>
              <a:defRPr/>
            </a:pPr>
            <a:r>
              <a:rPr lang="en-US" sz="2400" dirty="0" smtClean="0">
                <a:solidFill>
                  <a:prstClr val="black"/>
                </a:solidFill>
                <a:cs typeface="Arial" pitchFamily="34" charset="0"/>
              </a:rPr>
              <a:t>Prompts for participant use of PEP or PrEP since last visit</a:t>
            </a:r>
          </a:p>
          <a:p>
            <a:pPr marL="347663" lvl="0" indent="-347663">
              <a:spcBef>
                <a:spcPct val="20000"/>
              </a:spcBef>
              <a:buFont typeface="Arial" pitchFamily="34" charset="0"/>
              <a:buChar char="•"/>
              <a:defRPr/>
            </a:pPr>
            <a:endParaRPr lang="en-US" sz="800" dirty="0" smtClean="0">
              <a:solidFill>
                <a:prstClr val="black"/>
              </a:solidFill>
              <a:cs typeface="Arial" pitchFamily="34" charset="0"/>
            </a:endParaRPr>
          </a:p>
          <a:p>
            <a:pPr marL="347663" lvl="0" indent="-347663">
              <a:spcBef>
                <a:spcPct val="20000"/>
              </a:spcBef>
              <a:buFont typeface="Arial" pitchFamily="34" charset="0"/>
              <a:buChar char="•"/>
              <a:defRPr/>
            </a:pPr>
            <a:endParaRPr lang="en-US" sz="800" dirty="0" smtClean="0">
              <a:solidFill>
                <a:prstClr val="black"/>
              </a:solidFill>
              <a:cs typeface="Arial" pitchFamily="34" charset="0"/>
            </a:endParaRPr>
          </a:p>
          <a:p>
            <a:pPr marL="347663" lvl="0" indent="-347663">
              <a:spcBef>
                <a:spcPct val="20000"/>
              </a:spcBef>
              <a:buFont typeface="Arial" pitchFamily="34" charset="0"/>
              <a:buChar char="•"/>
              <a:defRPr/>
            </a:pPr>
            <a:r>
              <a:rPr lang="en-US" sz="2400" dirty="0" smtClean="0">
                <a:solidFill>
                  <a:prstClr val="black"/>
                </a:solidFill>
                <a:cs typeface="Arial" pitchFamily="34" charset="0"/>
              </a:rPr>
              <a:t>Documents pregnancy testing at each required visit</a:t>
            </a:r>
          </a:p>
          <a:p>
            <a:pPr lvl="0">
              <a:spcBef>
                <a:spcPct val="20000"/>
              </a:spcBef>
              <a:defRPr/>
            </a:pPr>
            <a:endParaRPr lang="en-US" sz="800" dirty="0" smtClean="0">
              <a:solidFill>
                <a:prstClr val="black"/>
              </a:solidFill>
              <a:cs typeface="Arial" pitchFamily="34" charset="0"/>
            </a:endParaRPr>
          </a:p>
          <a:p>
            <a:pPr lvl="0">
              <a:spcBef>
                <a:spcPct val="20000"/>
              </a:spcBef>
              <a:defRPr/>
            </a:pPr>
            <a:endParaRPr lang="en-US" sz="800" dirty="0" smtClean="0">
              <a:solidFill>
                <a:prstClr val="black"/>
              </a:solidFill>
              <a:cs typeface="Arial" pitchFamily="34" charset="0"/>
            </a:endParaRPr>
          </a:p>
          <a:p>
            <a:pPr marL="347663" lvl="0" indent="-347663">
              <a:spcBef>
                <a:spcPct val="20000"/>
              </a:spcBef>
              <a:buFont typeface="Arial" pitchFamily="34" charset="0"/>
              <a:buChar char="•"/>
              <a:defRPr/>
            </a:pPr>
            <a:r>
              <a:rPr lang="en-US" sz="2400" dirty="0" smtClean="0">
                <a:solidFill>
                  <a:prstClr val="black"/>
                </a:solidFill>
                <a:cs typeface="Arial" pitchFamily="34" charset="0"/>
              </a:rPr>
              <a:t>Item 6 asks if the visit is an interim visit, and if so, which CRFs were newly-completed for the interim visit</a:t>
            </a:r>
          </a:p>
          <a:p>
            <a:pPr marL="347663" lvl="0" indent="-347663">
              <a:spcBef>
                <a:spcPct val="20000"/>
              </a:spcBef>
              <a:buFont typeface="Arial" pitchFamily="34" charset="0"/>
              <a:buChar char="•"/>
              <a:defRPr/>
            </a:pPr>
            <a:endParaRPr lang="en-US" sz="800" dirty="0" smtClean="0">
              <a:solidFill>
                <a:prstClr val="black"/>
              </a:solidFill>
              <a:cs typeface="Arial" pitchFamily="34" charset="0"/>
            </a:endParaRPr>
          </a:p>
          <a:p>
            <a:pPr marL="347663" lvl="0" indent="-347663">
              <a:spcBef>
                <a:spcPct val="20000"/>
              </a:spcBef>
              <a:buFont typeface="Arial" pitchFamily="34" charset="0"/>
              <a:buChar char="•"/>
              <a:defRPr/>
            </a:pPr>
            <a:r>
              <a:rPr lang="en-US" sz="2400" dirty="0" smtClean="0">
                <a:solidFill>
                  <a:prstClr val="black"/>
                </a:solidFill>
                <a:cs typeface="Arial" pitchFamily="34" charset="0"/>
              </a:rPr>
              <a:t>For required visits, asks if any new AE Log pages or Clinical Product Hold/Discontinuation Log pages were completed </a:t>
            </a:r>
          </a:p>
          <a:p>
            <a:pPr lvl="1">
              <a:spcBef>
                <a:spcPct val="20000"/>
              </a:spcBef>
              <a:defRPr/>
            </a:pPr>
            <a:endParaRPr lang="en-US" sz="800" dirty="0" smtClean="0">
              <a:solidFill>
                <a:prstClr val="black"/>
              </a:solidFill>
              <a:cs typeface="Arial" pitchFamily="34" charset="0"/>
            </a:endParaRPr>
          </a:p>
          <a:p>
            <a:pPr lvl="1">
              <a:spcBef>
                <a:spcPct val="20000"/>
              </a:spcBef>
              <a:defRPr/>
            </a:pPr>
            <a:endParaRPr lang="en-US" sz="800" dirty="0" smtClean="0">
              <a:solidFill>
                <a:prstClr val="black"/>
              </a:solidFill>
              <a:cs typeface="Arial" pitchFamily="34" charset="0"/>
            </a:endParaRPr>
          </a:p>
          <a:p>
            <a:pPr marL="347663" indent="-347663">
              <a:spcBef>
                <a:spcPct val="20000"/>
              </a:spcBef>
              <a:buFont typeface="Arial" pitchFamily="34" charset="0"/>
              <a:buChar char="•"/>
              <a:defRPr/>
            </a:pPr>
            <a:r>
              <a:rPr lang="en-US" sz="2400" dirty="0" smtClean="0">
                <a:solidFill>
                  <a:prstClr val="black"/>
                </a:solidFill>
                <a:cs typeface="Arial" pitchFamily="34" charset="0"/>
              </a:rPr>
              <a:t>Item 7 required at Day 35 to document completed of IDI</a:t>
            </a:r>
          </a:p>
        </p:txBody>
      </p:sp>
    </p:spTree>
    <p:extLst>
      <p:ext uri="{BB962C8B-B14F-4D97-AF65-F5344CB8AC3E}">
        <p14:creationId xmlns:p14="http://schemas.microsoft.com/office/powerpoint/2010/main" val="76810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 calcmode="lin" valueType="num">
                                      <p:cBhvr additive="base">
                                        <p:cTn id="31"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 calcmode="lin" valueType="num">
                                      <p:cBhvr additive="base">
                                        <p:cTn id="37" dur="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52400" y="304800"/>
            <a:ext cx="8610600" cy="685800"/>
          </a:xfrm>
          <a:prstGeom prst="rect">
            <a:avLst/>
          </a:prstGeom>
        </p:spPr>
        <p:txBody>
          <a:bodyPr/>
          <a:lstStyle>
            <a:lvl1pPr marL="257244" indent="-257244" algn="l" rtl="0" fontAlgn="base">
              <a:spcBef>
                <a:spcPct val="20000"/>
              </a:spcBef>
              <a:spcAft>
                <a:spcPct val="0"/>
              </a:spcAft>
              <a:buFont typeface="Arial" charset="0"/>
              <a:buChar char="•"/>
              <a:defRPr sz="2401" kern="1200">
                <a:solidFill>
                  <a:schemeClr val="tx1"/>
                </a:solidFill>
                <a:latin typeface="+mn-lt"/>
                <a:ea typeface="+mn-ea"/>
                <a:cs typeface="+mn-cs"/>
              </a:defRPr>
            </a:lvl1pPr>
            <a:lvl2pPr marL="557361" indent="-214370" algn="l" rtl="0" fontAlgn="base">
              <a:spcBef>
                <a:spcPct val="20000"/>
              </a:spcBef>
              <a:spcAft>
                <a:spcPct val="0"/>
              </a:spcAft>
              <a:buFont typeface="Arial" charset="0"/>
              <a:buChar char="–"/>
              <a:defRPr sz="2101" kern="1200">
                <a:solidFill>
                  <a:schemeClr val="tx1"/>
                </a:solidFill>
                <a:latin typeface="+mn-lt"/>
                <a:ea typeface="+mn-ea"/>
                <a:cs typeface="+mn-cs"/>
              </a:defRPr>
            </a:lvl2pPr>
            <a:lvl3pPr marL="857479" indent="-171496"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470" indent="-171496"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461" indent="-171496"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Arial" charset="0"/>
              <a:buNone/>
            </a:pPr>
            <a:r>
              <a:rPr lang="en-US" sz="4000" dirty="0" smtClean="0">
                <a:solidFill>
                  <a:srgbClr val="7030A0"/>
                </a:solidFill>
              </a:rPr>
              <a:t>Ring Adherence CRF</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01312"/>
            <a:ext cx="5046663" cy="49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130629" y="1666819"/>
            <a:ext cx="3429000" cy="4827181"/>
          </a:xfrm>
          <a:prstGeom prst="rect">
            <a:avLst/>
          </a:prstGeom>
        </p:spPr>
        <p:txBody>
          <a:bodyPr>
            <a:noAutofit/>
          </a:bodyPr>
          <a:lstStyle>
            <a:lvl1pPr marL="257244" indent="-257244" algn="l" rtl="0" fontAlgn="base">
              <a:spcBef>
                <a:spcPct val="20000"/>
              </a:spcBef>
              <a:spcAft>
                <a:spcPct val="0"/>
              </a:spcAft>
              <a:buFont typeface="Arial" charset="0"/>
              <a:buChar char="•"/>
              <a:defRPr sz="2401" kern="1200">
                <a:solidFill>
                  <a:schemeClr val="tx1"/>
                </a:solidFill>
                <a:latin typeface="+mn-lt"/>
                <a:ea typeface="+mn-ea"/>
                <a:cs typeface="+mn-cs"/>
              </a:defRPr>
            </a:lvl1pPr>
            <a:lvl2pPr marL="557361" indent="-214370" algn="l" rtl="0" fontAlgn="base">
              <a:spcBef>
                <a:spcPct val="20000"/>
              </a:spcBef>
              <a:spcAft>
                <a:spcPct val="0"/>
              </a:spcAft>
              <a:buFont typeface="Arial" charset="0"/>
              <a:buChar char="–"/>
              <a:defRPr sz="2101" kern="1200">
                <a:solidFill>
                  <a:schemeClr val="tx1"/>
                </a:solidFill>
                <a:latin typeface="+mn-lt"/>
                <a:ea typeface="+mn-ea"/>
                <a:cs typeface="+mn-cs"/>
              </a:defRPr>
            </a:lvl2pPr>
            <a:lvl3pPr marL="857479" indent="-171496"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470" indent="-171496"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461" indent="-171496"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smtClean="0"/>
              <a:t>Required at each follow-up visit up through day 28</a:t>
            </a:r>
          </a:p>
          <a:p>
            <a:r>
              <a:rPr lang="en-US" sz="1600" dirty="0" smtClean="0"/>
              <a:t>Documents ring outages since the last time that the form was completed</a:t>
            </a:r>
          </a:p>
          <a:p>
            <a:endParaRPr lang="en-US" sz="1200" dirty="0" smtClean="0"/>
          </a:p>
          <a:p>
            <a:r>
              <a:rPr lang="en-US" sz="1600" dirty="0" smtClean="0"/>
              <a:t>For each outage, indicate date that the ring was out, time of outage and reason for removal</a:t>
            </a:r>
          </a:p>
          <a:p>
            <a:endParaRPr lang="en-US" sz="1200" dirty="0" smtClean="0"/>
          </a:p>
          <a:p>
            <a:r>
              <a:rPr lang="en-US" sz="1600" dirty="0" smtClean="0"/>
              <a:t>Ring removals due to scheduled pelvic exams should not be recorded on this form (These outages will be reported on the Pelvic Exam Ring Assessment)</a:t>
            </a:r>
          </a:p>
          <a:p>
            <a:endParaRPr lang="en-US" sz="1000" dirty="0" smtClean="0"/>
          </a:p>
          <a:p>
            <a:r>
              <a:rPr lang="en-US" sz="1600" dirty="0" smtClean="0"/>
              <a:t>Item 4: Note whether the ring has stayed in place for at least the past 8 hours prior to the visit. If no, specify details in the Comments section</a:t>
            </a:r>
          </a:p>
        </p:txBody>
      </p:sp>
    </p:spTree>
    <p:extLst>
      <p:ext uri="{BB962C8B-B14F-4D97-AF65-F5344CB8AC3E}">
        <p14:creationId xmlns:p14="http://schemas.microsoft.com/office/powerpoint/2010/main" val="2969513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Clinic Visits</a:t>
            </a:r>
            <a:endParaRPr lang="en-US" dirty="0"/>
          </a:p>
        </p:txBody>
      </p:sp>
      <p:sp>
        <p:nvSpPr>
          <p:cNvPr id="3" name="Content Placeholder 2"/>
          <p:cNvSpPr>
            <a:spLocks noGrp="1"/>
          </p:cNvSpPr>
          <p:nvPr>
            <p:ph idx="1"/>
          </p:nvPr>
        </p:nvSpPr>
        <p:spPr>
          <a:xfrm>
            <a:off x="889325" y="1828800"/>
            <a:ext cx="7778890" cy="3589859"/>
          </a:xfrm>
        </p:spPr>
        <p:txBody>
          <a:bodyPr/>
          <a:lstStyle/>
          <a:p>
            <a:pPr marL="0" indent="0">
              <a:buNone/>
            </a:pPr>
            <a:r>
              <a:rPr lang="en-US" dirty="0"/>
              <a:t>For example, if a participant is enrolled on August 4, 2015, her clinic visits will be as follows:</a:t>
            </a:r>
          </a:p>
        </p:txBody>
      </p:sp>
      <p:pic>
        <p:nvPicPr>
          <p:cNvPr id="5" name="Picture 4"/>
          <p:cNvPicPr>
            <a:picLocks noChangeAspect="1"/>
          </p:cNvPicPr>
          <p:nvPr/>
        </p:nvPicPr>
        <p:blipFill>
          <a:blip r:embed="rId3"/>
          <a:stretch>
            <a:fillRect/>
          </a:stretch>
        </p:blipFill>
        <p:spPr>
          <a:xfrm>
            <a:off x="2585480" y="2667000"/>
            <a:ext cx="4150648" cy="4085978"/>
          </a:xfrm>
          <a:prstGeom prst="rect">
            <a:avLst/>
          </a:prstGeom>
        </p:spPr>
      </p:pic>
    </p:spTree>
    <p:extLst>
      <p:ext uri="{BB962C8B-B14F-4D97-AF65-F5344CB8AC3E}">
        <p14:creationId xmlns:p14="http://schemas.microsoft.com/office/powerpoint/2010/main" val="4144961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16" y="1878419"/>
            <a:ext cx="8986284" cy="1626782"/>
          </a:xfrm>
          <a:prstGeom prst="rect">
            <a:avLst/>
          </a:prstGeom>
        </p:spPr>
        <p:txBody>
          <a:bodyPr>
            <a:noAutofit/>
          </a:bodyPr>
          <a:lstStyle>
            <a:lvl1pPr marL="257244" indent="-257244" algn="l" rtl="0" fontAlgn="base">
              <a:spcBef>
                <a:spcPct val="20000"/>
              </a:spcBef>
              <a:spcAft>
                <a:spcPct val="0"/>
              </a:spcAft>
              <a:buFont typeface="Arial" charset="0"/>
              <a:buChar char="•"/>
              <a:defRPr sz="2401" kern="1200">
                <a:solidFill>
                  <a:schemeClr val="tx1"/>
                </a:solidFill>
                <a:latin typeface="+mn-lt"/>
                <a:ea typeface="+mn-ea"/>
                <a:cs typeface="+mn-cs"/>
              </a:defRPr>
            </a:lvl1pPr>
            <a:lvl2pPr marL="557361" indent="-214370" algn="l" rtl="0" fontAlgn="base">
              <a:spcBef>
                <a:spcPct val="20000"/>
              </a:spcBef>
              <a:spcAft>
                <a:spcPct val="0"/>
              </a:spcAft>
              <a:buFont typeface="Arial" charset="0"/>
              <a:buChar char="–"/>
              <a:defRPr sz="2101" kern="1200">
                <a:solidFill>
                  <a:schemeClr val="tx1"/>
                </a:solidFill>
                <a:latin typeface="+mn-lt"/>
                <a:ea typeface="+mn-ea"/>
                <a:cs typeface="+mn-cs"/>
              </a:defRPr>
            </a:lvl2pPr>
            <a:lvl3pPr marL="857479" indent="-171496"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200470" indent="-171496" algn="l" rtl="0" fontAlgn="base">
              <a:spcBef>
                <a:spcPct val="20000"/>
              </a:spcBef>
              <a:spcAft>
                <a:spcPct val="0"/>
              </a:spcAft>
              <a:buFont typeface="Arial" charset="0"/>
              <a:buChar char="–"/>
              <a:defRPr sz="1500" kern="1200">
                <a:solidFill>
                  <a:schemeClr val="tx1"/>
                </a:solidFill>
                <a:latin typeface="+mn-lt"/>
                <a:ea typeface="+mn-ea"/>
                <a:cs typeface="+mn-cs"/>
              </a:defRPr>
            </a:lvl4pPr>
            <a:lvl5pPr marL="1543461" indent="-171496" algn="l" rtl="0" fontAlgn="base">
              <a:spcBef>
                <a:spcPct val="20000"/>
              </a:spcBef>
              <a:spcAft>
                <a:spcPct val="0"/>
              </a:spcAft>
              <a:buFont typeface="Arial"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000" dirty="0" smtClean="0"/>
              <a:t>Removal/expulsion codes are available in the form instructions</a:t>
            </a:r>
          </a:p>
          <a:p>
            <a:r>
              <a:rPr lang="en-US" sz="2000" dirty="0" smtClean="0"/>
              <a:t>Mark ‘99’ for other if none of the reasons provided apply and specify the reason on the front of the CRF</a:t>
            </a:r>
          </a:p>
          <a:p>
            <a:endParaRPr lang="en-US" sz="1800" dirty="0" smtClean="0"/>
          </a:p>
          <a:p>
            <a:endParaRPr lang="en-US" sz="18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353" y="3152674"/>
            <a:ext cx="5308694" cy="364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4"/>
          <p:cNvSpPr>
            <a:spLocks noGrp="1"/>
          </p:cNvSpPr>
          <p:nvPr>
            <p:ph type="title"/>
          </p:nvPr>
        </p:nvSpPr>
        <p:spPr>
          <a:xfrm>
            <a:off x="457200" y="274638"/>
            <a:ext cx="8229600" cy="1143000"/>
          </a:xfrm>
        </p:spPr>
        <p:txBody>
          <a:bodyPr/>
          <a:lstStyle/>
          <a:p>
            <a:r>
              <a:rPr lang="en-US" sz="4000" dirty="0" smtClean="0">
                <a:solidFill>
                  <a:srgbClr val="7030A0"/>
                </a:solidFill>
              </a:rPr>
              <a:t>Ring Adherence CRF</a:t>
            </a:r>
            <a:endParaRPr lang="en-US" sz="4000" dirty="0">
              <a:solidFill>
                <a:srgbClr val="7030A0"/>
              </a:solidFill>
            </a:endParaRPr>
          </a:p>
        </p:txBody>
      </p:sp>
    </p:spTree>
    <p:extLst>
      <p:ext uri="{BB962C8B-B14F-4D97-AF65-F5344CB8AC3E}">
        <p14:creationId xmlns:p14="http://schemas.microsoft.com/office/powerpoint/2010/main" val="40570877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734" y="1496245"/>
            <a:ext cx="4724400" cy="520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3400" y="2133600"/>
            <a:ext cx="1600200" cy="1384995"/>
          </a:xfrm>
          <a:prstGeom prst="rect">
            <a:avLst/>
          </a:prstGeom>
          <a:noFill/>
        </p:spPr>
        <p:txBody>
          <a:bodyPr wrap="square" rtlCol="0">
            <a:spAutoFit/>
          </a:bodyPr>
          <a:lstStyle/>
          <a:p>
            <a:r>
              <a:rPr lang="en-US" sz="2800" b="1" dirty="0" smtClean="0">
                <a:solidFill>
                  <a:srgbClr val="7030A0"/>
                </a:solidFill>
              </a:rPr>
              <a:t>Social Impact Codes</a:t>
            </a:r>
            <a:endParaRPr lang="en-US" sz="2800" b="1" dirty="0">
              <a:solidFill>
                <a:srgbClr val="7030A0"/>
              </a:solidFill>
            </a:endParaRPr>
          </a:p>
        </p:txBody>
      </p:sp>
      <p:sp>
        <p:nvSpPr>
          <p:cNvPr id="10" name="TextBox 9"/>
          <p:cNvSpPr txBox="1"/>
          <p:nvPr/>
        </p:nvSpPr>
        <p:spPr>
          <a:xfrm>
            <a:off x="6793375" y="2349043"/>
            <a:ext cx="2286000" cy="954107"/>
          </a:xfrm>
          <a:prstGeom prst="rect">
            <a:avLst/>
          </a:prstGeom>
          <a:noFill/>
        </p:spPr>
        <p:txBody>
          <a:bodyPr wrap="square" rtlCol="0">
            <a:spAutoFit/>
          </a:bodyPr>
          <a:lstStyle/>
          <a:p>
            <a:r>
              <a:rPr lang="en-US" sz="2800" b="1" dirty="0" smtClean="0">
                <a:solidFill>
                  <a:schemeClr val="accent3"/>
                </a:solidFill>
              </a:rPr>
              <a:t>Reporting of Physical Harm</a:t>
            </a:r>
            <a:endParaRPr lang="en-US" sz="2800" b="1" dirty="0">
              <a:solidFill>
                <a:schemeClr val="accent3"/>
              </a:solidFill>
            </a:endParaRPr>
          </a:p>
        </p:txBody>
      </p:sp>
      <p:cxnSp>
        <p:nvCxnSpPr>
          <p:cNvPr id="12" name="Straight Arrow Connector 11"/>
          <p:cNvCxnSpPr/>
          <p:nvPr/>
        </p:nvCxnSpPr>
        <p:spPr>
          <a:xfrm rot="10800000" flipV="1">
            <a:off x="6156767" y="2826096"/>
            <a:ext cx="609600" cy="4572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76400" y="3276600"/>
            <a:ext cx="762000" cy="266700"/>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3200400"/>
            <a:ext cx="49530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smtClean="0"/>
              <a:t>Social Impact Log CRF</a:t>
            </a:r>
            <a:endParaRPr lang="en-US" dirty="0"/>
          </a:p>
        </p:txBody>
      </p:sp>
    </p:spTree>
    <p:extLst>
      <p:ext uri="{BB962C8B-B14F-4D97-AF65-F5344CB8AC3E}">
        <p14:creationId xmlns:p14="http://schemas.microsoft.com/office/powerpoint/2010/main" val="40653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Impact Log CRF</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1524000" y="2667000"/>
            <a:ext cx="5715000" cy="3030926"/>
          </a:xfrm>
          <a:prstGeom prst="rect">
            <a:avLst/>
          </a:prstGeom>
          <a:noFill/>
          <a:ln w="9525">
            <a:solidFill>
              <a:schemeClr val="tx1"/>
            </a:solidFill>
            <a:miter lim="800000"/>
            <a:headEnd/>
            <a:tailEnd/>
          </a:ln>
          <a:effectLst/>
        </p:spPr>
      </p:pic>
      <p:sp>
        <p:nvSpPr>
          <p:cNvPr id="8" name="TextBox 7"/>
          <p:cNvSpPr txBox="1"/>
          <p:nvPr/>
        </p:nvSpPr>
        <p:spPr>
          <a:xfrm>
            <a:off x="304800" y="1752600"/>
            <a:ext cx="3352800" cy="461665"/>
          </a:xfrm>
          <a:prstGeom prst="rect">
            <a:avLst/>
          </a:prstGeom>
          <a:noFill/>
        </p:spPr>
        <p:txBody>
          <a:bodyPr wrap="square" rtlCol="0">
            <a:spAutoFit/>
          </a:bodyPr>
          <a:lstStyle/>
          <a:p>
            <a:r>
              <a:rPr lang="en-US" sz="2400" b="1" u="sng" dirty="0" smtClean="0">
                <a:solidFill>
                  <a:srgbClr val="7030A0"/>
                </a:solidFill>
              </a:rPr>
              <a:t>Social Impact Codes</a:t>
            </a:r>
            <a:endParaRPr lang="en-US" sz="2400" b="1" u="sng" dirty="0">
              <a:solidFill>
                <a:srgbClr val="7030A0"/>
              </a:solidFill>
            </a:endParaRPr>
          </a:p>
        </p:txBody>
      </p:sp>
    </p:spTree>
    <p:extLst>
      <p:ext uri="{BB962C8B-B14F-4D97-AF65-F5344CB8AC3E}">
        <p14:creationId xmlns:p14="http://schemas.microsoft.com/office/powerpoint/2010/main" val="2994191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Impact Log CRF</a:t>
            </a:r>
            <a:endParaRPr lang="en-US" dirty="0"/>
          </a:p>
        </p:txBody>
      </p:sp>
      <p:sp>
        <p:nvSpPr>
          <p:cNvPr id="5" name="TextBox 4"/>
          <p:cNvSpPr txBox="1"/>
          <p:nvPr/>
        </p:nvSpPr>
        <p:spPr>
          <a:xfrm>
            <a:off x="457200" y="2057400"/>
            <a:ext cx="5486400" cy="461665"/>
          </a:xfrm>
          <a:prstGeom prst="rect">
            <a:avLst/>
          </a:prstGeom>
          <a:noFill/>
        </p:spPr>
        <p:txBody>
          <a:bodyPr wrap="square" rtlCol="0">
            <a:spAutoFit/>
          </a:bodyPr>
          <a:lstStyle/>
          <a:p>
            <a:r>
              <a:rPr lang="en-US" sz="2400" b="1" u="sng" dirty="0" smtClean="0">
                <a:solidFill>
                  <a:schemeClr val="accent3"/>
                </a:solidFill>
              </a:rPr>
              <a:t>Item 4: Reporting of Physical Harm </a:t>
            </a:r>
            <a:endParaRPr lang="en-US" sz="2400" b="1" u="sng" dirty="0">
              <a:solidFill>
                <a:schemeClr val="accent3"/>
              </a:solidFill>
            </a:endParaRPr>
          </a:p>
        </p:txBody>
      </p:sp>
      <p:pic>
        <p:nvPicPr>
          <p:cNvPr id="6" name="Picture 2"/>
          <p:cNvPicPr>
            <a:picLocks noChangeAspect="1" noChangeArrowheads="1"/>
          </p:cNvPicPr>
          <p:nvPr/>
        </p:nvPicPr>
        <p:blipFill>
          <a:blip r:embed="rId3" cstate="print"/>
          <a:srcRect/>
          <a:stretch>
            <a:fillRect/>
          </a:stretch>
        </p:blipFill>
        <p:spPr bwMode="auto">
          <a:xfrm>
            <a:off x="533400" y="2895600"/>
            <a:ext cx="8004402" cy="1143000"/>
          </a:xfrm>
          <a:prstGeom prst="rect">
            <a:avLst/>
          </a:prstGeom>
          <a:noFill/>
          <a:ln w="9525">
            <a:noFill/>
            <a:miter lim="800000"/>
            <a:headEnd/>
            <a:tailEnd/>
          </a:ln>
          <a:effectLst/>
        </p:spPr>
      </p:pic>
      <p:cxnSp>
        <p:nvCxnSpPr>
          <p:cNvPr id="10" name="Straight Arrow Connector 9"/>
          <p:cNvCxnSpPr/>
          <p:nvPr/>
        </p:nvCxnSpPr>
        <p:spPr>
          <a:xfrm rot="5400000">
            <a:off x="6895306" y="3771106"/>
            <a:ext cx="838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76800" y="4343400"/>
            <a:ext cx="4191000" cy="1200329"/>
          </a:xfrm>
          <a:prstGeom prst="rect">
            <a:avLst/>
          </a:prstGeom>
          <a:noFill/>
          <a:ln>
            <a:noFill/>
          </a:ln>
        </p:spPr>
        <p:txBody>
          <a:bodyPr wrap="square" rtlCol="0">
            <a:spAutoFit/>
          </a:bodyPr>
          <a:lstStyle/>
          <a:p>
            <a:pPr algn="ctr"/>
            <a:r>
              <a:rPr lang="en-US" sz="2400" b="1" u="sng" dirty="0" smtClean="0">
                <a:solidFill>
                  <a:schemeClr val="accent3"/>
                </a:solidFill>
              </a:rPr>
              <a:t>If yes, consider whether the harm meets criteria for AE reporting.</a:t>
            </a:r>
          </a:p>
        </p:txBody>
      </p:sp>
      <p:sp>
        <p:nvSpPr>
          <p:cNvPr id="13" name="Multiply 12"/>
          <p:cNvSpPr/>
          <p:nvPr/>
        </p:nvSpPr>
        <p:spPr>
          <a:xfrm>
            <a:off x="7162800" y="3048000"/>
            <a:ext cx="2286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Multiply 13"/>
          <p:cNvSpPr/>
          <p:nvPr/>
        </p:nvSpPr>
        <p:spPr>
          <a:xfrm>
            <a:off x="7696200" y="3581400"/>
            <a:ext cx="228600" cy="304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C00000"/>
              </a:solidFill>
            </a:endParaRPr>
          </a:p>
        </p:txBody>
      </p:sp>
      <p:sp>
        <p:nvSpPr>
          <p:cNvPr id="15" name="TextBox 14"/>
          <p:cNvSpPr txBox="1"/>
          <p:nvPr/>
        </p:nvSpPr>
        <p:spPr>
          <a:xfrm>
            <a:off x="2362200" y="3429000"/>
            <a:ext cx="533400" cy="369332"/>
          </a:xfrm>
          <a:prstGeom prst="rect">
            <a:avLst/>
          </a:prstGeom>
          <a:noFill/>
        </p:spPr>
        <p:txBody>
          <a:bodyPr wrap="square" rtlCol="0">
            <a:spAutoFit/>
          </a:bodyPr>
          <a:lstStyle/>
          <a:p>
            <a:r>
              <a:rPr lang="en-US" b="1" dirty="0" smtClean="0">
                <a:solidFill>
                  <a:srgbClr val="C00000"/>
                </a:solidFill>
              </a:rPr>
              <a:t>0  1</a:t>
            </a:r>
            <a:endParaRPr lang="en-US" b="1" dirty="0">
              <a:solidFill>
                <a:srgbClr val="C00000"/>
              </a:solidFill>
            </a:endParaRPr>
          </a:p>
        </p:txBody>
      </p:sp>
    </p:spTree>
    <p:extLst>
      <p:ext uri="{BB962C8B-B14F-4D97-AF65-F5344CB8AC3E}">
        <p14:creationId xmlns:p14="http://schemas.microsoft.com/office/powerpoint/2010/main" val="6912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38977"/>
            <a:ext cx="5353050" cy="4991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34679" y="609600"/>
            <a:ext cx="8171121" cy="914400"/>
          </a:xfrm>
        </p:spPr>
        <p:txBody>
          <a:bodyPr>
            <a:normAutofit/>
          </a:bodyPr>
          <a:lstStyle/>
          <a:p>
            <a:r>
              <a:rPr lang="en-US" dirty="0" smtClean="0"/>
              <a:t>Protocol Deviations Log (PDL)</a:t>
            </a:r>
            <a:endParaRPr lang="en-US" dirty="0"/>
          </a:p>
        </p:txBody>
      </p:sp>
      <p:sp>
        <p:nvSpPr>
          <p:cNvPr id="7" name="Content Placeholder 2"/>
          <p:cNvSpPr>
            <a:spLocks noGrp="1"/>
          </p:cNvSpPr>
          <p:nvPr>
            <p:ph idx="1"/>
          </p:nvPr>
        </p:nvSpPr>
        <p:spPr>
          <a:xfrm>
            <a:off x="319374" y="2426841"/>
            <a:ext cx="2423825" cy="1898185"/>
          </a:xfrm>
        </p:spPr>
        <p:txBody>
          <a:bodyPr>
            <a:normAutofit/>
          </a:bodyPr>
          <a:lstStyle/>
          <a:p>
            <a:r>
              <a:rPr lang="en-US" sz="2800" dirty="0" smtClean="0"/>
              <a:t>Fax once PD identified</a:t>
            </a:r>
          </a:p>
        </p:txBody>
      </p:sp>
      <p:sp>
        <p:nvSpPr>
          <p:cNvPr id="8" name="Oval 7"/>
          <p:cNvSpPr/>
          <p:nvPr/>
        </p:nvSpPr>
        <p:spPr>
          <a:xfrm>
            <a:off x="5396333" y="3944027"/>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228600" y="4392972"/>
            <a:ext cx="22860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rgbClr val="7030A0"/>
                </a:solidFill>
              </a:rPr>
              <a:t>Complete one form per PTID and deviation type (code)</a:t>
            </a:r>
          </a:p>
        </p:txBody>
      </p:sp>
      <p:cxnSp>
        <p:nvCxnSpPr>
          <p:cNvPr id="10" name="Straight Arrow Connector 9"/>
          <p:cNvCxnSpPr>
            <a:endCxn id="8" idx="3"/>
          </p:cNvCxnSpPr>
          <p:nvPr/>
        </p:nvCxnSpPr>
        <p:spPr>
          <a:xfrm flipV="1">
            <a:off x="2399724" y="4269231"/>
            <a:ext cx="3097042" cy="75996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95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5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914400"/>
            <a:ext cx="6057900" cy="5943600"/>
          </a:xfrm>
          <a:prstGeom prst="rect">
            <a:avLst/>
          </a:prstGeom>
        </p:spPr>
      </p:pic>
      <p:sp>
        <p:nvSpPr>
          <p:cNvPr id="5" name="TextBox 4"/>
          <p:cNvSpPr txBox="1"/>
          <p:nvPr/>
        </p:nvSpPr>
        <p:spPr>
          <a:xfrm>
            <a:off x="228600" y="1905000"/>
            <a:ext cx="2133600" cy="1200329"/>
          </a:xfrm>
          <a:prstGeom prst="rect">
            <a:avLst/>
          </a:prstGeom>
          <a:noFill/>
        </p:spPr>
        <p:txBody>
          <a:bodyPr wrap="square" rtlCol="0">
            <a:spAutoFit/>
          </a:bodyPr>
          <a:lstStyle/>
          <a:p>
            <a:r>
              <a:rPr lang="en-US" sz="2400" b="1" u="sng" dirty="0" smtClean="0">
                <a:solidFill>
                  <a:srgbClr val="7030A0"/>
                </a:solidFill>
              </a:rPr>
              <a:t>Codes for type of deviation on back of form</a:t>
            </a:r>
            <a:endParaRPr lang="en-US" sz="2400" b="1" u="sng" dirty="0">
              <a:solidFill>
                <a:srgbClr val="7030A0"/>
              </a:solidFill>
            </a:endParaRPr>
          </a:p>
        </p:txBody>
      </p:sp>
    </p:spTree>
    <p:extLst>
      <p:ext uri="{BB962C8B-B14F-4D97-AF65-F5344CB8AC3E}">
        <p14:creationId xmlns:p14="http://schemas.microsoft.com/office/powerpoint/2010/main" val="3875935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884238"/>
          </a:xfrm>
        </p:spPr>
        <p:txBody>
          <a:bodyPr>
            <a:normAutofit/>
          </a:bodyPr>
          <a:lstStyle/>
          <a:p>
            <a:r>
              <a:rPr lang="en-US" sz="3600" dirty="0" smtClean="0"/>
              <a:t>Other CRFs </a:t>
            </a:r>
            <a:endParaRPr lang="en-US" sz="3600" dirty="0"/>
          </a:p>
        </p:txBody>
      </p:sp>
      <p:sp>
        <p:nvSpPr>
          <p:cNvPr id="3" name="Content Placeholder 2"/>
          <p:cNvSpPr>
            <a:spLocks noGrp="1"/>
          </p:cNvSpPr>
          <p:nvPr>
            <p:ph idx="1"/>
          </p:nvPr>
        </p:nvSpPr>
        <p:spPr>
          <a:xfrm>
            <a:off x="381000" y="1676942"/>
            <a:ext cx="8229600" cy="5148263"/>
          </a:xfrm>
        </p:spPr>
        <p:txBody>
          <a:bodyPr>
            <a:normAutofit/>
          </a:bodyPr>
          <a:lstStyle/>
          <a:p>
            <a:pPr marL="457200" lvl="1" indent="0">
              <a:buNone/>
            </a:pPr>
            <a:endParaRPr lang="en-US" dirty="0" smtClean="0"/>
          </a:p>
          <a:p>
            <a:r>
              <a:rPr lang="en-US" dirty="0" smtClean="0"/>
              <a:t>Termination CRF</a:t>
            </a:r>
          </a:p>
          <a:p>
            <a:pPr lvl="1"/>
            <a:r>
              <a:rPr lang="en-US" dirty="0" smtClean="0"/>
              <a:t>Completed at Day 35 visit or in the event of early termination</a:t>
            </a:r>
          </a:p>
          <a:p>
            <a:pPr marL="457200" lvl="1" indent="0">
              <a:buNone/>
            </a:pPr>
            <a:endParaRPr lang="en-US" dirty="0" smtClean="0"/>
          </a:p>
          <a:p>
            <a:r>
              <a:rPr lang="en-US" dirty="0" smtClean="0"/>
              <a:t>Pregnancy Report and History/Pregnancy Outcome</a:t>
            </a:r>
          </a:p>
          <a:p>
            <a:pPr lvl="1"/>
            <a:r>
              <a:rPr lang="en-US" dirty="0" smtClean="0"/>
              <a:t>These forms should be completed in the event that a pregnancy is reported in MTN-028. </a:t>
            </a:r>
          </a:p>
          <a:p>
            <a:pPr>
              <a:buNone/>
            </a:pPr>
            <a:endParaRPr lang="en-US" dirty="0" smtClean="0"/>
          </a:p>
          <a:p>
            <a:r>
              <a:rPr lang="en-US" dirty="0" smtClean="0"/>
              <a:t>Participant Replacement Log</a:t>
            </a:r>
          </a:p>
          <a:p>
            <a:pPr lvl="1"/>
            <a:r>
              <a:rPr lang="en-US" dirty="0" smtClean="0"/>
              <a:t>This form should be used to document the reason why a participant is replaced in MTN-028</a:t>
            </a:r>
          </a:p>
          <a:p>
            <a:pPr lvl="1"/>
            <a:endParaRPr lang="en-US" sz="2400"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105582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960438"/>
          </a:xfrm>
        </p:spPr>
        <p:txBody>
          <a:bodyPr/>
          <a:lstStyle/>
          <a:p>
            <a:r>
              <a:rPr lang="en-US" sz="4000" dirty="0" smtClean="0"/>
              <a:t>Case Report Form Supply</a:t>
            </a:r>
            <a:endParaRPr lang="en-US" sz="4000" dirty="0">
              <a:effectLst/>
              <a:latin typeface="Calibri" pitchFamily="34" charset="0"/>
              <a:cs typeface="Arial" pitchFamily="34" charset="0"/>
            </a:endParaRPr>
          </a:p>
        </p:txBody>
      </p:sp>
      <p:sp>
        <p:nvSpPr>
          <p:cNvPr id="6" name="Content Placeholder 5"/>
          <p:cNvSpPr>
            <a:spLocks noGrp="1"/>
          </p:cNvSpPr>
          <p:nvPr>
            <p:ph idx="1"/>
          </p:nvPr>
        </p:nvSpPr>
        <p:spPr>
          <a:xfrm>
            <a:off x="457200" y="1905000"/>
            <a:ext cx="8229600" cy="4724400"/>
          </a:xfrm>
          <a:ln w="28575">
            <a:noFill/>
          </a:ln>
        </p:spPr>
        <p:txBody>
          <a:bodyPr>
            <a:normAutofit/>
          </a:bodyPr>
          <a:lstStyle/>
          <a:p>
            <a:r>
              <a:rPr lang="en-US" sz="2800" dirty="0" smtClean="0">
                <a:latin typeface="Calibri" pitchFamily="34" charset="0"/>
              </a:rPr>
              <a:t>CRFs will not be shipped from SCHARP; sites are responsible for CRF supply</a:t>
            </a:r>
          </a:p>
          <a:p>
            <a:pPr lvl="1">
              <a:buFont typeface="Wingdings" pitchFamily="2" charset="2"/>
              <a:buChar char="q"/>
            </a:pPr>
            <a:r>
              <a:rPr lang="en-US" sz="2400" dirty="0" smtClean="0">
                <a:latin typeface="Calibri" pitchFamily="34" charset="0"/>
              </a:rPr>
              <a:t> Print from pdf files located on Atlas </a:t>
            </a:r>
          </a:p>
          <a:p>
            <a:pPr lvl="1">
              <a:buFont typeface="Wingdings" pitchFamily="2" charset="2"/>
              <a:buChar char="q"/>
            </a:pPr>
            <a:endParaRPr lang="en-US" sz="2400" dirty="0" smtClean="0">
              <a:latin typeface="Calibri" pitchFamily="34" charset="0"/>
            </a:endParaRPr>
          </a:p>
          <a:p>
            <a:r>
              <a:rPr lang="en-US" sz="2800" dirty="0" smtClean="0">
                <a:latin typeface="Calibri" pitchFamily="34" charset="0"/>
              </a:rPr>
              <a:t>CRFs are available in visit packets and as a single PDF form set</a:t>
            </a:r>
          </a:p>
          <a:p>
            <a:pPr marL="0" indent="0">
              <a:buNone/>
            </a:pPr>
            <a:endParaRPr lang="en-US" sz="2800" dirty="0" smtClean="0">
              <a:latin typeface="Calibri" pitchFamily="34" charset="0"/>
            </a:endParaRPr>
          </a:p>
        </p:txBody>
      </p:sp>
    </p:spTree>
    <p:extLst>
      <p:ext uri="{BB962C8B-B14F-4D97-AF65-F5344CB8AC3E}">
        <p14:creationId xmlns:p14="http://schemas.microsoft.com/office/powerpoint/2010/main" val="191496856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405" y="2342867"/>
            <a:ext cx="4573191" cy="3296508"/>
          </a:xfrm>
          <a:prstGeom prst="rect">
            <a:avLst/>
          </a:prstGeom>
        </p:spPr>
      </p:pic>
    </p:spTree>
    <p:extLst>
      <p:ext uri="{BB962C8B-B14F-4D97-AF65-F5344CB8AC3E}">
        <p14:creationId xmlns:p14="http://schemas.microsoft.com/office/powerpoint/2010/main" val="42952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completed at </a:t>
            </a:r>
            <a:r>
              <a:rPr lang="en-US" u="sng" dirty="0" smtClean="0"/>
              <a:t>all</a:t>
            </a:r>
            <a:r>
              <a:rPr lang="en-US" dirty="0" smtClean="0"/>
              <a:t> scheduled </a:t>
            </a:r>
            <a:r>
              <a:rPr lang="en-US" dirty="0"/>
              <a:t>clinic follow-up visits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1792419"/>
              </p:ext>
            </p:extLst>
          </p:nvPr>
        </p:nvGraphicFramePr>
        <p:xfrm>
          <a:off x="457320" y="2057043"/>
          <a:ext cx="8229362" cy="3589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172200" y="6400800"/>
            <a:ext cx="1377300" cy="369332"/>
          </a:xfrm>
          <a:prstGeom prst="rect">
            <a:avLst/>
          </a:prstGeom>
          <a:noFill/>
        </p:spPr>
        <p:txBody>
          <a:bodyPr wrap="none" rtlCol="0">
            <a:spAutoFit/>
          </a:bodyPr>
          <a:lstStyle/>
          <a:p>
            <a:r>
              <a:rPr lang="en-US" dirty="0" smtClean="0"/>
              <a:t>*if indicated</a:t>
            </a:r>
            <a:endParaRPr lang="en-US" dirty="0"/>
          </a:p>
        </p:txBody>
      </p:sp>
    </p:spTree>
    <p:extLst>
      <p:ext uri="{BB962C8B-B14F-4D97-AF65-F5344CB8AC3E}">
        <p14:creationId xmlns:p14="http://schemas.microsoft.com/office/powerpoint/2010/main" val="398995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Procedures Specific to </a:t>
            </a:r>
            <a:br>
              <a:rPr lang="en-US" dirty="0" smtClean="0"/>
            </a:br>
            <a:r>
              <a:rPr lang="en-US" dirty="0" smtClean="0"/>
              <a:t>Visits </a:t>
            </a:r>
            <a:r>
              <a:rPr lang="en-US" dirty="0"/>
              <a:t>3-8 (Days 1, 2, 3, 7, 14, 21</a:t>
            </a:r>
            <a:r>
              <a:rPr lang="en-US"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1728386"/>
              </p:ext>
            </p:extLst>
          </p:nvPr>
        </p:nvGraphicFramePr>
        <p:xfrm>
          <a:off x="457320" y="2057043"/>
          <a:ext cx="8229362" cy="3589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468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Specific to Visit 9 (Day 28)</a:t>
            </a:r>
            <a:br>
              <a:rPr lang="en-US" dirty="0"/>
            </a:br>
            <a:endParaRPr lang="en-US" dirty="0"/>
          </a:p>
        </p:txBody>
      </p:sp>
      <p:graphicFrame>
        <p:nvGraphicFramePr>
          <p:cNvPr id="8" name="Diagram 7"/>
          <p:cNvGraphicFramePr/>
          <p:nvPr>
            <p:extLst>
              <p:ext uri="{D42A27DB-BD31-4B8C-83A1-F6EECF244321}">
                <p14:modId xmlns:p14="http://schemas.microsoft.com/office/powerpoint/2010/main" val="444453131"/>
              </p:ext>
            </p:extLst>
          </p:nvPr>
        </p:nvGraphicFramePr>
        <p:xfrm>
          <a:off x="331774" y="1622376"/>
          <a:ext cx="6934200" cy="4934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p:nvPr/>
        </p:nvGrpSpPr>
        <p:grpSpPr>
          <a:xfrm>
            <a:off x="6096000" y="1827195"/>
            <a:ext cx="1314792" cy="1812937"/>
            <a:chOff x="6277050" y="1827195"/>
            <a:chExt cx="1314792" cy="1812937"/>
          </a:xfrm>
        </p:grpSpPr>
        <p:sp>
          <p:nvSpPr>
            <p:cNvPr id="17" name="Straight Connector 3"/>
            <p:cNvSpPr/>
            <p:nvPr/>
          </p:nvSpPr>
          <p:spPr>
            <a:xfrm>
              <a:off x="6768734" y="2584534"/>
              <a:ext cx="59803" cy="311231"/>
            </a:xfrm>
            <a:custGeom>
              <a:avLst/>
              <a:gdLst/>
              <a:ahLst/>
              <a:cxnLst/>
              <a:rect l="0" t="0" r="0" b="0"/>
              <a:pathLst>
                <a:path>
                  <a:moveTo>
                    <a:pt x="45720" y="0"/>
                  </a:moveTo>
                  <a:lnTo>
                    <a:pt x="45720" y="51857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Rounded Rectangle 17"/>
            <p:cNvSpPr/>
            <p:nvPr/>
          </p:nvSpPr>
          <p:spPr>
            <a:xfrm>
              <a:off x="6277050" y="1827195"/>
              <a:ext cx="1166164" cy="6795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6400800" y="1905000"/>
              <a:ext cx="1166164" cy="679534"/>
              <a:chOff x="0" y="683761"/>
              <a:chExt cx="1783080" cy="1132255"/>
            </a:xfrm>
          </p:grpSpPr>
          <p:sp>
            <p:nvSpPr>
              <p:cNvPr id="24" name="Rounded Rectangle 23"/>
              <p:cNvSpPr/>
              <p:nvPr/>
            </p:nvSpPr>
            <p:spPr>
              <a:xfrm>
                <a:off x="0" y="683761"/>
                <a:ext cx="1783080" cy="11322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ounded Rectangle 6"/>
              <p:cNvSpPr/>
              <p:nvPr/>
            </p:nvSpPr>
            <p:spPr>
              <a:xfrm>
                <a:off x="33163" y="716924"/>
                <a:ext cx="1716754" cy="1065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98" tIns="68598" rIns="68598" bIns="68598" numCol="1" spcCol="1270" anchor="ctr" anchorCtr="0">
                <a:noAutofit/>
              </a:bodyPr>
              <a:lstStyle/>
              <a:p>
                <a:pPr algn="ctr" defTabSz="800313">
                  <a:lnSpc>
                    <a:spcPct val="90000"/>
                  </a:lnSpc>
                  <a:spcBef>
                    <a:spcPct val="0"/>
                  </a:spcBef>
                  <a:spcAft>
                    <a:spcPct val="35000"/>
                  </a:spcAft>
                </a:pPr>
                <a:r>
                  <a:rPr lang="en-US" dirty="0"/>
                  <a:t>Study Product</a:t>
                </a:r>
              </a:p>
            </p:txBody>
          </p:sp>
        </p:grpSp>
        <p:sp>
          <p:nvSpPr>
            <p:cNvPr id="20" name="Rounded Rectangle 19"/>
            <p:cNvSpPr/>
            <p:nvPr/>
          </p:nvSpPr>
          <p:spPr>
            <a:xfrm>
              <a:off x="6277050" y="2819400"/>
              <a:ext cx="1166164" cy="6795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6425678" y="2960598"/>
              <a:ext cx="1166164" cy="679534"/>
              <a:chOff x="0" y="2334596"/>
              <a:chExt cx="1783080" cy="1132255"/>
            </a:xfrm>
          </p:grpSpPr>
          <p:sp>
            <p:nvSpPr>
              <p:cNvPr id="22" name="Rounded Rectangle 21"/>
              <p:cNvSpPr/>
              <p:nvPr/>
            </p:nvSpPr>
            <p:spPr>
              <a:xfrm>
                <a:off x="0" y="2334596"/>
                <a:ext cx="1783080" cy="11322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9"/>
              <p:cNvSpPr/>
              <p:nvPr/>
            </p:nvSpPr>
            <p:spPr>
              <a:xfrm>
                <a:off x="33163" y="2367759"/>
                <a:ext cx="1716754" cy="1065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98" tIns="68598" rIns="68598" bIns="68598" numCol="1" spcCol="1270" anchor="ctr" anchorCtr="0">
                <a:noAutofit/>
              </a:bodyPr>
              <a:lstStyle/>
              <a:p>
                <a:pPr algn="ctr" defTabSz="800313">
                  <a:lnSpc>
                    <a:spcPct val="90000"/>
                  </a:lnSpc>
                  <a:spcBef>
                    <a:spcPct val="0"/>
                  </a:spcBef>
                  <a:spcAft>
                    <a:spcPct val="35000"/>
                  </a:spcAft>
                </a:pPr>
                <a:r>
                  <a:rPr lang="en-US" dirty="0"/>
                  <a:t>Collect IVR</a:t>
                </a:r>
              </a:p>
            </p:txBody>
          </p:sp>
        </p:grpSp>
      </p:grpSp>
      <p:grpSp>
        <p:nvGrpSpPr>
          <p:cNvPr id="26" name="Group 25"/>
          <p:cNvGrpSpPr/>
          <p:nvPr/>
        </p:nvGrpSpPr>
        <p:grpSpPr>
          <a:xfrm>
            <a:off x="7543801" y="1827195"/>
            <a:ext cx="1600199" cy="2287605"/>
            <a:chOff x="6277050" y="1827195"/>
            <a:chExt cx="1447094" cy="1812937"/>
          </a:xfrm>
        </p:grpSpPr>
        <p:sp>
          <p:nvSpPr>
            <p:cNvPr id="27" name="Straight Connector 3"/>
            <p:cNvSpPr/>
            <p:nvPr/>
          </p:nvSpPr>
          <p:spPr>
            <a:xfrm>
              <a:off x="6768734" y="2584534"/>
              <a:ext cx="59803" cy="311231"/>
            </a:xfrm>
            <a:custGeom>
              <a:avLst/>
              <a:gdLst/>
              <a:ahLst/>
              <a:cxnLst/>
              <a:rect l="0" t="0" r="0" b="0"/>
              <a:pathLst>
                <a:path>
                  <a:moveTo>
                    <a:pt x="45720" y="0"/>
                  </a:moveTo>
                  <a:lnTo>
                    <a:pt x="45720" y="51857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Rounded Rectangle 27"/>
            <p:cNvSpPr/>
            <p:nvPr/>
          </p:nvSpPr>
          <p:spPr>
            <a:xfrm>
              <a:off x="6277050" y="1827195"/>
              <a:ext cx="1166164" cy="6795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9" name="Group 28"/>
            <p:cNvGrpSpPr/>
            <p:nvPr/>
          </p:nvGrpSpPr>
          <p:grpSpPr>
            <a:xfrm>
              <a:off x="6400800" y="1905000"/>
              <a:ext cx="1166164" cy="679534"/>
              <a:chOff x="0" y="683761"/>
              <a:chExt cx="1783080" cy="1132255"/>
            </a:xfrm>
          </p:grpSpPr>
          <p:sp>
            <p:nvSpPr>
              <p:cNvPr id="34" name="Rounded Rectangle 33"/>
              <p:cNvSpPr/>
              <p:nvPr/>
            </p:nvSpPr>
            <p:spPr>
              <a:xfrm>
                <a:off x="0" y="683761"/>
                <a:ext cx="1783080" cy="11322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ed Rectangle 6"/>
              <p:cNvSpPr/>
              <p:nvPr/>
            </p:nvSpPr>
            <p:spPr>
              <a:xfrm>
                <a:off x="33163" y="716924"/>
                <a:ext cx="1716754" cy="1065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98" tIns="68598" rIns="68598" bIns="68598" numCol="1" spcCol="1270" anchor="ctr" anchorCtr="0">
                <a:noAutofit/>
              </a:bodyPr>
              <a:lstStyle/>
              <a:p>
                <a:pPr algn="ctr" defTabSz="800313">
                  <a:lnSpc>
                    <a:spcPct val="90000"/>
                  </a:lnSpc>
                  <a:spcBef>
                    <a:spcPct val="0"/>
                  </a:spcBef>
                  <a:spcAft>
                    <a:spcPct val="35000"/>
                  </a:spcAft>
                </a:pPr>
                <a:r>
                  <a:rPr lang="en-US" dirty="0" smtClean="0"/>
                  <a:t>Behavioral</a:t>
                </a:r>
                <a:endParaRPr lang="en-US" dirty="0"/>
              </a:p>
            </p:txBody>
          </p:sp>
        </p:grpSp>
        <p:sp>
          <p:nvSpPr>
            <p:cNvPr id="30" name="Rounded Rectangle 29"/>
            <p:cNvSpPr/>
            <p:nvPr/>
          </p:nvSpPr>
          <p:spPr>
            <a:xfrm>
              <a:off x="6277050" y="2819400"/>
              <a:ext cx="1166164" cy="67953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1" name="Group 30"/>
            <p:cNvGrpSpPr/>
            <p:nvPr/>
          </p:nvGrpSpPr>
          <p:grpSpPr>
            <a:xfrm>
              <a:off x="6291175" y="2960598"/>
              <a:ext cx="1432969" cy="679534"/>
              <a:chOff x="-205657" y="2334596"/>
              <a:chExt cx="2191029" cy="1132255"/>
            </a:xfrm>
          </p:grpSpPr>
          <p:sp>
            <p:nvSpPr>
              <p:cNvPr id="32" name="Rounded Rectangle 31"/>
              <p:cNvSpPr/>
              <p:nvPr/>
            </p:nvSpPr>
            <p:spPr>
              <a:xfrm>
                <a:off x="-205657" y="2334596"/>
                <a:ext cx="2191029" cy="113225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ounded Rectangle 9"/>
              <p:cNvSpPr/>
              <p:nvPr/>
            </p:nvSpPr>
            <p:spPr>
              <a:xfrm>
                <a:off x="33163" y="2367759"/>
                <a:ext cx="1952209" cy="1065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98" tIns="68598" rIns="68598" bIns="68598" numCol="1" spcCol="1270" anchor="ctr" anchorCtr="0">
                <a:noAutofit/>
              </a:bodyPr>
              <a:lstStyle/>
              <a:p>
                <a:pPr algn="ctr" defTabSz="800313">
                  <a:lnSpc>
                    <a:spcPct val="90000"/>
                  </a:lnSpc>
                  <a:spcBef>
                    <a:spcPct val="0"/>
                  </a:spcBef>
                  <a:spcAft>
                    <a:spcPct val="35000"/>
                  </a:spcAft>
                </a:pPr>
                <a:r>
                  <a:rPr lang="en-US" dirty="0" smtClean="0"/>
                  <a:t>Adherence Assessment (RA CRF)</a:t>
                </a:r>
                <a:endParaRPr lang="en-US" dirty="0"/>
              </a:p>
            </p:txBody>
          </p:sp>
        </p:grpSp>
      </p:grpSp>
    </p:spTree>
    <p:extLst>
      <p:ext uri="{BB962C8B-B14F-4D97-AF65-F5344CB8AC3E}">
        <p14:creationId xmlns:p14="http://schemas.microsoft.com/office/powerpoint/2010/main" val="2887929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1" dirty="0"/>
              <a:t>Procedures Specific to Visits 10-12 (Days 29, 30, 31)</a:t>
            </a:r>
          </a:p>
        </p:txBody>
      </p:sp>
      <p:sp>
        <p:nvSpPr>
          <p:cNvPr id="3" name="Content Placeholder 2"/>
          <p:cNvSpPr>
            <a:spLocks noGrp="1"/>
          </p:cNvSpPr>
          <p:nvPr>
            <p:ph idx="1"/>
          </p:nvPr>
        </p:nvSpPr>
        <p:spPr/>
        <p:txBody>
          <a:bodyPr>
            <a:normAutofit/>
          </a:bodyPr>
          <a:lstStyle/>
          <a:p>
            <a:pPr marL="0" indent="0">
              <a:buNone/>
            </a:pPr>
            <a:r>
              <a:rPr lang="en-US" sz="3301" dirty="0"/>
              <a:t>What additional procedures are required at Visits 10-12</a:t>
            </a:r>
            <a:r>
              <a:rPr lang="en-US" sz="3301" dirty="0" smtClean="0"/>
              <a:t>?</a:t>
            </a:r>
          </a:p>
          <a:p>
            <a:pPr marL="0" indent="0">
              <a:buNone/>
            </a:pPr>
            <a:endParaRPr lang="en-US" sz="3301" dirty="0" smtClean="0"/>
          </a:p>
          <a:p>
            <a:pPr marL="257244" lvl="1" indent="-257244">
              <a:buFont typeface="Arial" charset="0"/>
              <a:buChar char="•"/>
            </a:pPr>
            <a:r>
              <a:rPr lang="en-US" sz="3001" dirty="0" smtClean="0">
                <a:solidFill>
                  <a:schemeClr val="accent4"/>
                </a:solidFill>
              </a:rPr>
              <a:t>Besides </a:t>
            </a:r>
            <a:r>
              <a:rPr lang="en-US" sz="3001" dirty="0">
                <a:solidFill>
                  <a:schemeClr val="accent4"/>
                </a:solidFill>
              </a:rPr>
              <a:t>the procedures required at every follow-up visit, no additional procedures are required at these visits. </a:t>
            </a:r>
          </a:p>
          <a:p>
            <a:endParaRPr lang="en-US" sz="3301" dirty="0" smtClean="0"/>
          </a:p>
        </p:txBody>
      </p:sp>
    </p:spTree>
    <p:extLst>
      <p:ext uri="{BB962C8B-B14F-4D97-AF65-F5344CB8AC3E}">
        <p14:creationId xmlns:p14="http://schemas.microsoft.com/office/powerpoint/2010/main" val="202229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1" dirty="0"/>
              <a:t>Procedures Specific to Visit 13 (Day 35)</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90642520"/>
              </p:ext>
            </p:extLst>
          </p:nvPr>
        </p:nvGraphicFramePr>
        <p:xfrm>
          <a:off x="457320" y="2057043"/>
          <a:ext cx="8229362" cy="3589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171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ef89b625-aa05-45b0-87db-906fc028dbaa">2</Status>
    <SharedWithUsers xmlns="aa032575-9ce6-428b-8cef-8f81022fcf1e">
      <UserInfo>
        <DisplayName/>
        <AccountId xsi:nil="true"/>
        <AccountType/>
      </UserInfo>
    </SharedWithUsers>
    <DocType xmlns="ef89b625-aa05-45b0-87db-906fc028dbaa">Presentations</DocType>
    <Day xmlns="ef89b625-aa05-45b0-87db-906fc028dbaa">Day 1</Day>
    <Training xmlns="ef89b625-aa05-45b0-87db-906fc028dbaa">Study Specific</Training>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2EA0D9D02F5D2448E43E828B9ADF8F1" ma:contentTypeVersion="" ma:contentTypeDescription="Create a new document." ma:contentTypeScope="" ma:versionID="5a934086554f51505b018c2be7f8bf76">
  <xsd:schema xmlns:xsd="http://www.w3.org/2001/XMLSchema" xmlns:xs="http://www.w3.org/2001/XMLSchema" xmlns:p="http://schemas.microsoft.com/office/2006/metadata/properties" xmlns:ns2="ef89b625-aa05-45b0-87db-906fc028dbaa" xmlns:ns3="aa032575-9ce6-428b-8cef-8f81022fcf1e" xmlns:ns4="c3733441-67ed-4aa1-9206-79864f23f418" xmlns:ns5="0cdb9d7b-3bdb-4b1c-be50-7737cb6ee7a2" targetNamespace="http://schemas.microsoft.com/office/2006/metadata/properties" ma:root="true" ma:fieldsID="b845d84993c8f7803911e8d05c575a68" ns2:_="" ns3:_="" ns4:_="" ns5:_="">
    <xsd:import namespace="ef89b625-aa05-45b0-87db-906fc028dbaa"/>
    <xsd:import namespace="aa032575-9ce6-428b-8cef-8f81022fcf1e"/>
    <xsd:import namespace="c3733441-67ed-4aa1-9206-79864f23f418"/>
    <xsd:import namespace="0cdb9d7b-3bdb-4b1c-be50-7737cb6ee7a2"/>
    <xsd:element name="properties">
      <xsd:complexType>
        <xsd:sequence>
          <xsd:element name="documentManagement">
            <xsd:complexType>
              <xsd:all>
                <xsd:element ref="ns2:Training"/>
                <xsd:element ref="ns2:DocType" minOccurs="0"/>
                <xsd:element ref="ns2:Day" minOccurs="0"/>
                <xsd:element ref="ns2:Status" minOccurs="0"/>
                <xsd:element ref="ns3:SharedWithUsers" minOccurs="0"/>
                <xsd:element ref="ns4:SharingHintHash"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89b625-aa05-45b0-87db-906fc028dbaa" elementFormDefault="qualified">
    <xsd:import namespace="http://schemas.microsoft.com/office/2006/documentManagement/types"/>
    <xsd:import namespace="http://schemas.microsoft.com/office/infopath/2007/PartnerControls"/>
    <xsd:element name="Training" ma:index="8" ma:displayName="Training" ma:format="Dropdown" ma:internalName="Training">
      <xsd:simpleType>
        <xsd:restriction base="dms:Choice">
          <xsd:enumeration value="Refresher"/>
          <xsd:enumeration value="Study Specific"/>
          <xsd:enumeration value="Other"/>
        </xsd:restriction>
      </xsd:simpleType>
    </xsd:element>
    <xsd:element name="DocType" ma:index="9" nillable="true" ma:displayName="DocType" ma:format="Dropdown" ma:internalName="DocType">
      <xsd:simpleType>
        <xsd:restriction base="dms:Choice">
          <xsd:enumeration value="Agenda"/>
          <xsd:enumeration value="Attendee List"/>
          <xsd:enumeration value="Evaluations"/>
          <xsd:enumeration value="Presentations"/>
          <xsd:enumeration value="Logistics"/>
          <xsd:enumeration value="Handouts"/>
          <xsd:enumeration value="Report"/>
          <xsd:enumeration value="Other"/>
        </xsd:restriction>
      </xsd:simpleType>
    </xsd:element>
    <xsd:element name="Day" ma:index="10" nillable="true" ma:displayName="Day" ma:description="For multi-day trainings (optional)" ma:internalName="Day">
      <xsd:simpleType>
        <xsd:restriction base="dms:Text">
          <xsd:maxLength value="255"/>
        </xsd:restriction>
      </xsd:simpleType>
    </xsd:element>
    <xsd:element name="Status" ma:index="11" nillable="true" ma:displayName="Status" ma:list="{e2cd79eb-b003-4bd1-8c3e-a86b5cdd2e28}" ma:internalName="Status"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aa032575-9ce6-428b-8cef-8f81022fcf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733441-67ed-4aa1-9206-79864f23f418" elementFormDefault="qualified">
    <xsd:import namespace="http://schemas.microsoft.com/office/2006/documentManagement/types"/>
    <xsd:import namespace="http://schemas.microsoft.com/office/infopath/2007/PartnerControls"/>
    <xsd:element name="SharingHintHash" ma:index="13"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8769A8-7358-4570-9C5E-A749EE809AB0}">
  <ds:schemaRefs>
    <ds:schemaRef ds:uri="http://schemas.microsoft.com/office/2006/documentManagement/types"/>
    <ds:schemaRef ds:uri="aa032575-9ce6-428b-8cef-8f81022fcf1e"/>
    <ds:schemaRef ds:uri="http://purl.org/dc/terms/"/>
    <ds:schemaRef ds:uri="c3733441-67ed-4aa1-9206-79864f23f418"/>
    <ds:schemaRef ds:uri="http://schemas.microsoft.com/office/2006/metadata/properties"/>
    <ds:schemaRef ds:uri="0cdb9d7b-3bdb-4b1c-be50-7737cb6ee7a2"/>
    <ds:schemaRef ds:uri="http://schemas.openxmlformats.org/package/2006/metadata/core-properties"/>
    <ds:schemaRef ds:uri="http://purl.org/dc/elements/1.1/"/>
    <ds:schemaRef ds:uri="http://www.w3.org/XML/1998/namespace"/>
    <ds:schemaRef ds:uri="http://schemas.microsoft.com/office/infopath/2007/PartnerControls"/>
    <ds:schemaRef ds:uri="ef89b625-aa05-45b0-87db-906fc028dbaa"/>
    <ds:schemaRef ds:uri="http://purl.org/dc/dcmitype/"/>
  </ds:schemaRefs>
</ds:datastoreItem>
</file>

<file path=customXml/itemProps2.xml><?xml version="1.0" encoding="utf-8"?>
<ds:datastoreItem xmlns:ds="http://schemas.openxmlformats.org/officeDocument/2006/customXml" ds:itemID="{E8772909-6479-4EC5-8113-5F67C2880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89b625-aa05-45b0-87db-906fc028dbaa"/>
    <ds:schemaRef ds:uri="aa032575-9ce6-428b-8cef-8f81022fcf1e"/>
    <ds:schemaRef ds:uri="c3733441-67ed-4aa1-9206-79864f23f418"/>
    <ds:schemaRef ds:uri="0cdb9d7b-3bdb-4b1c-be50-7737cb6ee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C5B3A3-B279-411B-ABBA-8A3769732A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tone presentation (widescreen)</Template>
  <TotalTime>0</TotalTime>
  <Words>3710</Words>
  <Application>Microsoft Office PowerPoint</Application>
  <PresentationFormat>On-screen Show (4:3)</PresentationFormat>
  <Paragraphs>391</Paragraphs>
  <Slides>48</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Candara</vt:lpstr>
      <vt:lpstr>Corbel</vt:lpstr>
      <vt:lpstr>Helvetica</vt:lpstr>
      <vt:lpstr>Wingdings</vt:lpstr>
      <vt:lpstr>Wingdings 2</vt:lpstr>
      <vt:lpstr>2_Office Theme</vt:lpstr>
      <vt:lpstr>Follow-up Visit Procedures</vt:lpstr>
      <vt:lpstr>Study Visit Schedule</vt:lpstr>
      <vt:lpstr>Target Visit Dates and Visit Windows</vt:lpstr>
      <vt:lpstr>Follow-up Clinic Visits</vt:lpstr>
      <vt:lpstr>Procedures completed at all scheduled clinic follow-up visits</vt:lpstr>
      <vt:lpstr>Procedures Specific to  Visits 3-8 (Days 1, 2, 3, 7, 14, 21)</vt:lpstr>
      <vt:lpstr>Procedures Specific to Visit 9 (Day 28) </vt:lpstr>
      <vt:lpstr>Procedures Specific to Visits 10-12 (Days 29, 30, 31)</vt:lpstr>
      <vt:lpstr>Procedures Specific to Visit 13 (Day 35)</vt:lpstr>
      <vt:lpstr>Procedures Done if Indicated</vt:lpstr>
      <vt:lpstr>Adherence Counseling Considerations During Follow-up </vt:lpstr>
      <vt:lpstr>Adherence Counseling Considerations During Follow-up (Cont.)</vt:lpstr>
      <vt:lpstr>Adherence Counseling Documentation</vt:lpstr>
      <vt:lpstr>Social Harms</vt:lpstr>
      <vt:lpstr>Day 35 Final Clinic Visit/Termination Considerations</vt:lpstr>
      <vt:lpstr>Day 35 Final Clinic Visit/Termination Considerations</vt:lpstr>
      <vt:lpstr>Early Termination Visit</vt:lpstr>
      <vt:lpstr>Participant Who Become Pregnant or HIV Infected</vt:lpstr>
      <vt:lpstr>Participants Who Permanently Discontinue Study Product </vt:lpstr>
      <vt:lpstr>Participants Who Permanently Discontinue Study Product </vt:lpstr>
      <vt:lpstr> Follow-up Procedures for Participants Who are on a Temporary Clinical Study Product Hold</vt:lpstr>
      <vt:lpstr>Follow-up Procedures for Participants Who Decline Study Product Use</vt:lpstr>
      <vt:lpstr>Follow-up Visit CRFs and Other Tools</vt:lpstr>
      <vt:lpstr>Visit Codes</vt:lpstr>
      <vt:lpstr>Visit Calendar Tool</vt:lpstr>
      <vt:lpstr>Visit Calendar Tool – Output</vt:lpstr>
      <vt:lpstr>Scheduling Follow-up Visits</vt:lpstr>
      <vt:lpstr>Missed Visits</vt:lpstr>
      <vt:lpstr>Missed Visits</vt:lpstr>
      <vt:lpstr>PowerPoint Presentation</vt:lpstr>
      <vt:lpstr>Missed Visits Form</vt:lpstr>
      <vt:lpstr>Interim Visits: What are they and why are they done?</vt:lpstr>
      <vt:lpstr>Interim Visit Documentation</vt:lpstr>
      <vt:lpstr>Interim Visit Codes</vt:lpstr>
      <vt:lpstr>Split Visits</vt:lpstr>
      <vt:lpstr>Follow-up Visits – Key CRFs  </vt:lpstr>
      <vt:lpstr>PowerPoint Presentation</vt:lpstr>
      <vt:lpstr>Follow-up Visit Summary CRF (FVS)</vt:lpstr>
      <vt:lpstr>PowerPoint Presentation</vt:lpstr>
      <vt:lpstr>Ring Adherence CRF</vt:lpstr>
      <vt:lpstr>Social Impact Log CRF</vt:lpstr>
      <vt:lpstr>Social Impact Log CRF</vt:lpstr>
      <vt:lpstr>Social Impact Log CRF</vt:lpstr>
      <vt:lpstr>Protocol Deviations Log (PDL)</vt:lpstr>
      <vt:lpstr>PowerPoint Presentation</vt:lpstr>
      <vt:lpstr>Other CRFs </vt:lpstr>
      <vt:lpstr>Case Report Form Supply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2015-03-31T15:19:47Z</dcterms:created>
  <dcterms:modified xsi:type="dcterms:W3CDTF">2015-06-04T19:50:51Z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y fmtid="{D5CDD505-2E9C-101B-9397-08002B2CF9AE}" pid="3" name="ContentTypeId">
    <vt:lpwstr>0x010100D2EA0D9D02F5D2448E43E828B9ADF8F1</vt:lpwstr>
  </property>
  <property fmtid="{D5CDD505-2E9C-101B-9397-08002B2CF9AE}" pid="4" name="_AdHocReviewCycleID">
    <vt:i4>1339602030</vt:i4>
  </property>
  <property fmtid="{D5CDD505-2E9C-101B-9397-08002B2CF9AE}" pid="5" name="_NewReviewCycle">
    <vt:lpwstr/>
  </property>
</Properties>
</file>